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68" r:id="rId3"/>
    <p:sldId id="260" r:id="rId4"/>
    <p:sldId id="259" r:id="rId5"/>
    <p:sldId id="258" r:id="rId6"/>
    <p:sldId id="261" r:id="rId7"/>
    <p:sldId id="262" r:id="rId8"/>
    <p:sldId id="263" r:id="rId9"/>
    <p:sldId id="272" r:id="rId10"/>
    <p:sldId id="284" r:id="rId11"/>
    <p:sldId id="285" r:id="rId12"/>
    <p:sldId id="264" r:id="rId13"/>
    <p:sldId id="265" r:id="rId14"/>
    <p:sldId id="266" r:id="rId15"/>
    <p:sldId id="269" r:id="rId16"/>
    <p:sldId id="267" r:id="rId17"/>
    <p:sldId id="270" r:id="rId18"/>
    <p:sldId id="282" r:id="rId19"/>
    <p:sldId id="283" r:id="rId20"/>
    <p:sldId id="281" r:id="rId21"/>
    <p:sldId id="271" r:id="rId22"/>
    <p:sldId id="274" r:id="rId23"/>
    <p:sldId id="275" r:id="rId24"/>
    <p:sldId id="276" r:id="rId25"/>
    <p:sldId id="277" r:id="rId26"/>
    <p:sldId id="278" r:id="rId27"/>
    <p:sldId id="279" r:id="rId28"/>
    <p:sldId id="280" r:id="rId29"/>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4" autoAdjust="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EFEBEA-8F61-4F53-A762-44D729AFCA01}"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40AEB6AC-CFCB-44D3-B22F-F4A19B2AF1BE}">
      <dgm:prSet/>
      <dgm:spPr/>
      <dgm:t>
        <a:bodyPr/>
        <a:lstStyle/>
        <a:p>
          <a:r>
            <a:rPr lang="tr-TR" b="1" dirty="0"/>
            <a:t>Yanlış Veriler</a:t>
          </a:r>
          <a:r>
            <a:rPr lang="tr-TR" dirty="0"/>
            <a:t>: Yapay zekanın taraflı veya eksik verilere dayalı çalışması, yanlış tahminlere yol açabilir.</a:t>
          </a:r>
          <a:endParaRPr lang="en-US" dirty="0"/>
        </a:p>
      </dgm:t>
    </dgm:pt>
    <dgm:pt modelId="{8144688D-EFAF-49AF-9967-F6C9CC4CAEB8}" type="parTrans" cxnId="{F39003E8-B456-4B73-BB6B-708905049C42}">
      <dgm:prSet/>
      <dgm:spPr/>
      <dgm:t>
        <a:bodyPr/>
        <a:lstStyle/>
        <a:p>
          <a:endParaRPr lang="en-US"/>
        </a:p>
      </dgm:t>
    </dgm:pt>
    <dgm:pt modelId="{62526B8C-F4FC-4F31-8424-F939578E01E5}" type="sibTrans" cxnId="{F39003E8-B456-4B73-BB6B-708905049C42}">
      <dgm:prSet/>
      <dgm:spPr/>
      <dgm:t>
        <a:bodyPr/>
        <a:lstStyle/>
        <a:p>
          <a:endParaRPr lang="en-US"/>
        </a:p>
      </dgm:t>
    </dgm:pt>
    <dgm:pt modelId="{E58FBC77-03CB-49FF-B17E-1A94FE12F8BE}">
      <dgm:prSet/>
      <dgm:spPr/>
      <dgm:t>
        <a:bodyPr/>
        <a:lstStyle/>
        <a:p>
          <a:r>
            <a:rPr lang="tr-TR" b="1" dirty="0"/>
            <a:t>Piyasa Manipülasyonu</a:t>
          </a:r>
          <a:r>
            <a:rPr lang="tr-TR" dirty="0"/>
            <a:t>: Güçlü yapay zeka sistemleri büyük piyasalarda manipülasyon yapabilecek kapasiteye sahip olabilir.</a:t>
          </a:r>
          <a:endParaRPr lang="en-US" dirty="0"/>
        </a:p>
      </dgm:t>
    </dgm:pt>
    <dgm:pt modelId="{8D11A24D-FAE3-4931-9446-863D73683DB4}" type="parTrans" cxnId="{24911360-DE4A-4D83-B6B9-6F95EBF48B2F}">
      <dgm:prSet/>
      <dgm:spPr/>
      <dgm:t>
        <a:bodyPr/>
        <a:lstStyle/>
        <a:p>
          <a:endParaRPr lang="en-US"/>
        </a:p>
      </dgm:t>
    </dgm:pt>
    <dgm:pt modelId="{9851E414-34F9-4C3C-BA91-45E360A69091}" type="sibTrans" cxnId="{24911360-DE4A-4D83-B6B9-6F95EBF48B2F}">
      <dgm:prSet/>
      <dgm:spPr/>
      <dgm:t>
        <a:bodyPr/>
        <a:lstStyle/>
        <a:p>
          <a:endParaRPr lang="en-US"/>
        </a:p>
      </dgm:t>
    </dgm:pt>
    <dgm:pt modelId="{76CEE751-DB93-4D3C-A324-97EE0F0C6726}">
      <dgm:prSet/>
      <dgm:spPr/>
      <dgm:t>
        <a:bodyPr/>
        <a:lstStyle/>
        <a:p>
          <a:r>
            <a:rPr lang="tr-TR" b="1" dirty="0"/>
            <a:t>Sorumluluk ve Şeffaflık</a:t>
          </a:r>
          <a:r>
            <a:rPr lang="tr-TR" dirty="0"/>
            <a:t>: Alınan yanlış kararlardan kim sorumlu olacak? Algoritmaların şeffaf bir şekilde incelenmesi nasıl sağlanır?</a:t>
          </a:r>
          <a:endParaRPr lang="en-US" dirty="0"/>
        </a:p>
      </dgm:t>
    </dgm:pt>
    <dgm:pt modelId="{C75D04DB-E53F-4D56-8945-7978D31E7296}" type="parTrans" cxnId="{84F4F1EB-D832-4855-91F1-32D60EF9C418}">
      <dgm:prSet/>
      <dgm:spPr/>
      <dgm:t>
        <a:bodyPr/>
        <a:lstStyle/>
        <a:p>
          <a:endParaRPr lang="en-US"/>
        </a:p>
      </dgm:t>
    </dgm:pt>
    <dgm:pt modelId="{D9AE9DA1-6F06-4226-8047-FDEC9EFDD508}" type="sibTrans" cxnId="{84F4F1EB-D832-4855-91F1-32D60EF9C418}">
      <dgm:prSet/>
      <dgm:spPr/>
      <dgm:t>
        <a:bodyPr/>
        <a:lstStyle/>
        <a:p>
          <a:endParaRPr lang="en-US"/>
        </a:p>
      </dgm:t>
    </dgm:pt>
    <dgm:pt modelId="{28B419B6-8EE8-4D43-8B59-360C57544AEB}">
      <dgm:prSet/>
      <dgm:spPr/>
      <dgm:t>
        <a:bodyPr/>
        <a:lstStyle/>
        <a:p>
          <a:r>
            <a:rPr lang="tr-TR" dirty="0"/>
            <a:t>Etik açıdan, kullanıcıların yapay zeka araçlarına tamamen güvenmemesi gerektiği ve insan gözetiminin kritik olduğu vurgulanmalıdır.</a:t>
          </a:r>
          <a:endParaRPr lang="en-US" dirty="0"/>
        </a:p>
      </dgm:t>
    </dgm:pt>
    <dgm:pt modelId="{7555AC61-E389-4A7C-BA68-5F98C477961B}" type="parTrans" cxnId="{3D015E9D-47E5-4BAF-B17A-51741BA331C7}">
      <dgm:prSet/>
      <dgm:spPr/>
      <dgm:t>
        <a:bodyPr/>
        <a:lstStyle/>
        <a:p>
          <a:endParaRPr lang="en-US"/>
        </a:p>
      </dgm:t>
    </dgm:pt>
    <dgm:pt modelId="{6760C26E-D2A2-4A7A-945E-96DD76216BBC}" type="sibTrans" cxnId="{3D015E9D-47E5-4BAF-B17A-51741BA331C7}">
      <dgm:prSet/>
      <dgm:spPr/>
      <dgm:t>
        <a:bodyPr/>
        <a:lstStyle/>
        <a:p>
          <a:endParaRPr lang="en-US"/>
        </a:p>
      </dgm:t>
    </dgm:pt>
    <dgm:pt modelId="{FFB88151-DB8F-45E3-A23E-0769B09E389A}" type="pres">
      <dgm:prSet presAssocID="{B6EFEBEA-8F61-4F53-A762-44D729AFCA01}" presName="diagram" presStyleCnt="0">
        <dgm:presLayoutVars>
          <dgm:dir/>
          <dgm:resizeHandles val="exact"/>
        </dgm:presLayoutVars>
      </dgm:prSet>
      <dgm:spPr/>
    </dgm:pt>
    <dgm:pt modelId="{96618040-C9D7-4E08-A58C-A635D9EAE8C5}" type="pres">
      <dgm:prSet presAssocID="{40AEB6AC-CFCB-44D3-B22F-F4A19B2AF1BE}" presName="node" presStyleLbl="node1" presStyleIdx="0" presStyleCnt="4">
        <dgm:presLayoutVars>
          <dgm:bulletEnabled val="1"/>
        </dgm:presLayoutVars>
      </dgm:prSet>
      <dgm:spPr/>
    </dgm:pt>
    <dgm:pt modelId="{48845F84-7AAE-4B95-9CBF-981FAB02CA41}" type="pres">
      <dgm:prSet presAssocID="{62526B8C-F4FC-4F31-8424-F939578E01E5}" presName="sibTrans" presStyleCnt="0"/>
      <dgm:spPr/>
    </dgm:pt>
    <dgm:pt modelId="{27DAA41B-17B8-4612-891A-D41AD0AA9C41}" type="pres">
      <dgm:prSet presAssocID="{E58FBC77-03CB-49FF-B17E-1A94FE12F8BE}" presName="node" presStyleLbl="node1" presStyleIdx="1" presStyleCnt="4">
        <dgm:presLayoutVars>
          <dgm:bulletEnabled val="1"/>
        </dgm:presLayoutVars>
      </dgm:prSet>
      <dgm:spPr/>
    </dgm:pt>
    <dgm:pt modelId="{FB1BA033-760E-4A0D-89D1-E1005AD548FD}" type="pres">
      <dgm:prSet presAssocID="{9851E414-34F9-4C3C-BA91-45E360A69091}" presName="sibTrans" presStyleCnt="0"/>
      <dgm:spPr/>
    </dgm:pt>
    <dgm:pt modelId="{A343279A-FD74-4E6F-AE96-606462FEC512}" type="pres">
      <dgm:prSet presAssocID="{76CEE751-DB93-4D3C-A324-97EE0F0C6726}" presName="node" presStyleLbl="node1" presStyleIdx="2" presStyleCnt="4">
        <dgm:presLayoutVars>
          <dgm:bulletEnabled val="1"/>
        </dgm:presLayoutVars>
      </dgm:prSet>
      <dgm:spPr/>
    </dgm:pt>
    <dgm:pt modelId="{D5A47176-6CB4-4D9C-83DC-E0085A0EA923}" type="pres">
      <dgm:prSet presAssocID="{D9AE9DA1-6F06-4226-8047-FDEC9EFDD508}" presName="sibTrans" presStyleCnt="0"/>
      <dgm:spPr/>
    </dgm:pt>
    <dgm:pt modelId="{5CBDC38E-B1B3-45D4-8D7C-6D5C7B6596B3}" type="pres">
      <dgm:prSet presAssocID="{28B419B6-8EE8-4D43-8B59-360C57544AEB}" presName="node" presStyleLbl="node1" presStyleIdx="3" presStyleCnt="4">
        <dgm:presLayoutVars>
          <dgm:bulletEnabled val="1"/>
        </dgm:presLayoutVars>
      </dgm:prSet>
      <dgm:spPr/>
    </dgm:pt>
  </dgm:ptLst>
  <dgm:cxnLst>
    <dgm:cxn modelId="{48680100-E3BC-4B17-A27C-52E1B050BFF5}" type="presOf" srcId="{B6EFEBEA-8F61-4F53-A762-44D729AFCA01}" destId="{FFB88151-DB8F-45E3-A23E-0769B09E389A}" srcOrd="0" destOrd="0" presId="urn:microsoft.com/office/officeart/2005/8/layout/default"/>
    <dgm:cxn modelId="{24911360-DE4A-4D83-B6B9-6F95EBF48B2F}" srcId="{B6EFEBEA-8F61-4F53-A762-44D729AFCA01}" destId="{E58FBC77-03CB-49FF-B17E-1A94FE12F8BE}" srcOrd="1" destOrd="0" parTransId="{8D11A24D-FAE3-4931-9446-863D73683DB4}" sibTransId="{9851E414-34F9-4C3C-BA91-45E360A69091}"/>
    <dgm:cxn modelId="{5BC9D162-90CA-49D3-A11B-06D558A303EF}" type="presOf" srcId="{28B419B6-8EE8-4D43-8B59-360C57544AEB}" destId="{5CBDC38E-B1B3-45D4-8D7C-6D5C7B6596B3}" srcOrd="0" destOrd="0" presId="urn:microsoft.com/office/officeart/2005/8/layout/default"/>
    <dgm:cxn modelId="{3D015E9D-47E5-4BAF-B17A-51741BA331C7}" srcId="{B6EFEBEA-8F61-4F53-A762-44D729AFCA01}" destId="{28B419B6-8EE8-4D43-8B59-360C57544AEB}" srcOrd="3" destOrd="0" parTransId="{7555AC61-E389-4A7C-BA68-5F98C477961B}" sibTransId="{6760C26E-D2A2-4A7A-945E-96DD76216BBC}"/>
    <dgm:cxn modelId="{2C4DA3A0-C79E-49CB-94BC-1E83FE3333DB}" type="presOf" srcId="{E58FBC77-03CB-49FF-B17E-1A94FE12F8BE}" destId="{27DAA41B-17B8-4612-891A-D41AD0AA9C41}" srcOrd="0" destOrd="0" presId="urn:microsoft.com/office/officeart/2005/8/layout/default"/>
    <dgm:cxn modelId="{4020F1A5-6506-4F04-A937-A46913EB40C5}" type="presOf" srcId="{40AEB6AC-CFCB-44D3-B22F-F4A19B2AF1BE}" destId="{96618040-C9D7-4E08-A58C-A635D9EAE8C5}" srcOrd="0" destOrd="0" presId="urn:microsoft.com/office/officeart/2005/8/layout/default"/>
    <dgm:cxn modelId="{506C2CC9-8693-45DA-A776-1C8E3CE9F943}" type="presOf" srcId="{76CEE751-DB93-4D3C-A324-97EE0F0C6726}" destId="{A343279A-FD74-4E6F-AE96-606462FEC512}" srcOrd="0" destOrd="0" presId="urn:microsoft.com/office/officeart/2005/8/layout/default"/>
    <dgm:cxn modelId="{F39003E8-B456-4B73-BB6B-708905049C42}" srcId="{B6EFEBEA-8F61-4F53-A762-44D729AFCA01}" destId="{40AEB6AC-CFCB-44D3-B22F-F4A19B2AF1BE}" srcOrd="0" destOrd="0" parTransId="{8144688D-EFAF-49AF-9967-F6C9CC4CAEB8}" sibTransId="{62526B8C-F4FC-4F31-8424-F939578E01E5}"/>
    <dgm:cxn modelId="{84F4F1EB-D832-4855-91F1-32D60EF9C418}" srcId="{B6EFEBEA-8F61-4F53-A762-44D729AFCA01}" destId="{76CEE751-DB93-4D3C-A324-97EE0F0C6726}" srcOrd="2" destOrd="0" parTransId="{C75D04DB-E53F-4D56-8945-7978D31E7296}" sibTransId="{D9AE9DA1-6F06-4226-8047-FDEC9EFDD508}"/>
    <dgm:cxn modelId="{C39AC948-48AE-4A4A-9DB3-273D09FD2B95}" type="presParOf" srcId="{FFB88151-DB8F-45E3-A23E-0769B09E389A}" destId="{96618040-C9D7-4E08-A58C-A635D9EAE8C5}" srcOrd="0" destOrd="0" presId="urn:microsoft.com/office/officeart/2005/8/layout/default"/>
    <dgm:cxn modelId="{4282F3BA-7813-4C0D-9C0D-D862CE86DDB0}" type="presParOf" srcId="{FFB88151-DB8F-45E3-A23E-0769B09E389A}" destId="{48845F84-7AAE-4B95-9CBF-981FAB02CA41}" srcOrd="1" destOrd="0" presId="urn:microsoft.com/office/officeart/2005/8/layout/default"/>
    <dgm:cxn modelId="{FB85730A-1A05-4359-BB5F-FADF1590AA89}" type="presParOf" srcId="{FFB88151-DB8F-45E3-A23E-0769B09E389A}" destId="{27DAA41B-17B8-4612-891A-D41AD0AA9C41}" srcOrd="2" destOrd="0" presId="urn:microsoft.com/office/officeart/2005/8/layout/default"/>
    <dgm:cxn modelId="{D47F500B-314C-4E67-AB61-9F6734229B5C}" type="presParOf" srcId="{FFB88151-DB8F-45E3-A23E-0769B09E389A}" destId="{FB1BA033-760E-4A0D-89D1-E1005AD548FD}" srcOrd="3" destOrd="0" presId="urn:microsoft.com/office/officeart/2005/8/layout/default"/>
    <dgm:cxn modelId="{BA1DDD7D-C44F-4B97-ADE3-B0DFAE431D53}" type="presParOf" srcId="{FFB88151-DB8F-45E3-A23E-0769B09E389A}" destId="{A343279A-FD74-4E6F-AE96-606462FEC512}" srcOrd="4" destOrd="0" presId="urn:microsoft.com/office/officeart/2005/8/layout/default"/>
    <dgm:cxn modelId="{49968AF4-E896-46E1-B939-BC94764FA31A}" type="presParOf" srcId="{FFB88151-DB8F-45E3-A23E-0769B09E389A}" destId="{D5A47176-6CB4-4D9C-83DC-E0085A0EA923}" srcOrd="5" destOrd="0" presId="urn:microsoft.com/office/officeart/2005/8/layout/default"/>
    <dgm:cxn modelId="{F484BBB1-4C33-4CC0-B9D7-09977334F90D}" type="presParOf" srcId="{FFB88151-DB8F-45E3-A23E-0769B09E389A}" destId="{5CBDC38E-B1B3-45D4-8D7C-6D5C7B6596B3}"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618040-C9D7-4E08-A58C-A635D9EAE8C5}">
      <dsp:nvSpPr>
        <dsp:cNvPr id="0" name=""/>
        <dsp:cNvSpPr/>
      </dsp:nvSpPr>
      <dsp:spPr>
        <a:xfrm>
          <a:off x="567" y="368597"/>
          <a:ext cx="2212271" cy="132736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tr-TR" sz="1400" b="1" kern="1200" dirty="0"/>
            <a:t>Yanlış Veriler</a:t>
          </a:r>
          <a:r>
            <a:rPr lang="tr-TR" sz="1400" kern="1200" dirty="0"/>
            <a:t>: Yapay zekanın taraflı veya eksik verilere dayalı çalışması, yanlış tahminlere yol açabilir.</a:t>
          </a:r>
          <a:endParaRPr lang="en-US" sz="1400" kern="1200" dirty="0"/>
        </a:p>
      </dsp:txBody>
      <dsp:txXfrm>
        <a:off x="567" y="368597"/>
        <a:ext cx="2212271" cy="1327363"/>
      </dsp:txXfrm>
    </dsp:sp>
    <dsp:sp modelId="{27DAA41B-17B8-4612-891A-D41AD0AA9C41}">
      <dsp:nvSpPr>
        <dsp:cNvPr id="0" name=""/>
        <dsp:cNvSpPr/>
      </dsp:nvSpPr>
      <dsp:spPr>
        <a:xfrm>
          <a:off x="2434066" y="368597"/>
          <a:ext cx="2212271" cy="1327363"/>
        </a:xfrm>
        <a:prstGeom prst="rect">
          <a:avLst/>
        </a:prstGeom>
        <a:solidFill>
          <a:schemeClr val="accent2">
            <a:hueOff val="2147871"/>
            <a:satOff val="-6164"/>
            <a:lumOff val="-987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tr-TR" sz="1400" b="1" kern="1200" dirty="0"/>
            <a:t>Piyasa Manipülasyonu</a:t>
          </a:r>
          <a:r>
            <a:rPr lang="tr-TR" sz="1400" kern="1200" dirty="0"/>
            <a:t>: Güçlü yapay zeka sistemleri büyük piyasalarda manipülasyon yapabilecek kapasiteye sahip olabilir.</a:t>
          </a:r>
          <a:endParaRPr lang="en-US" sz="1400" kern="1200" dirty="0"/>
        </a:p>
      </dsp:txBody>
      <dsp:txXfrm>
        <a:off x="2434066" y="368597"/>
        <a:ext cx="2212271" cy="1327363"/>
      </dsp:txXfrm>
    </dsp:sp>
    <dsp:sp modelId="{A343279A-FD74-4E6F-AE96-606462FEC512}">
      <dsp:nvSpPr>
        <dsp:cNvPr id="0" name=""/>
        <dsp:cNvSpPr/>
      </dsp:nvSpPr>
      <dsp:spPr>
        <a:xfrm>
          <a:off x="567" y="1917188"/>
          <a:ext cx="2212271" cy="1327363"/>
        </a:xfrm>
        <a:prstGeom prst="rect">
          <a:avLst/>
        </a:prstGeom>
        <a:solidFill>
          <a:schemeClr val="accent2">
            <a:hueOff val="4295743"/>
            <a:satOff val="-12329"/>
            <a:lumOff val="-1973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tr-TR" sz="1400" b="1" kern="1200" dirty="0"/>
            <a:t>Sorumluluk ve Şeffaflık</a:t>
          </a:r>
          <a:r>
            <a:rPr lang="tr-TR" sz="1400" kern="1200" dirty="0"/>
            <a:t>: Alınan yanlış kararlardan kim sorumlu olacak? Algoritmaların şeffaf bir şekilde incelenmesi nasıl sağlanır?</a:t>
          </a:r>
          <a:endParaRPr lang="en-US" sz="1400" kern="1200" dirty="0"/>
        </a:p>
      </dsp:txBody>
      <dsp:txXfrm>
        <a:off x="567" y="1917188"/>
        <a:ext cx="2212271" cy="1327363"/>
      </dsp:txXfrm>
    </dsp:sp>
    <dsp:sp modelId="{5CBDC38E-B1B3-45D4-8D7C-6D5C7B6596B3}">
      <dsp:nvSpPr>
        <dsp:cNvPr id="0" name=""/>
        <dsp:cNvSpPr/>
      </dsp:nvSpPr>
      <dsp:spPr>
        <a:xfrm>
          <a:off x="2434066" y="1917188"/>
          <a:ext cx="2212271" cy="1327363"/>
        </a:xfrm>
        <a:prstGeom prst="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tr-TR" sz="1400" kern="1200" dirty="0"/>
            <a:t>Etik açıdan, kullanıcıların yapay zeka araçlarına tamamen güvenmemesi gerektiği ve insan gözetiminin kritik olduğu vurgulanmalıdır.</a:t>
          </a:r>
          <a:endParaRPr lang="en-US" sz="1400" kern="1200" dirty="0"/>
        </a:p>
      </dsp:txBody>
      <dsp:txXfrm>
        <a:off x="2434066" y="1917188"/>
        <a:ext cx="2212271" cy="132736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1FA749-E0B4-44F4-B620-C8AB50D00A22}" type="datetimeFigureOut">
              <a:rPr lang="tr-TR" smtClean="0"/>
              <a:t>4.12.2024</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7263FF-EB48-4A65-AA82-7890D39D4D35}" type="slidenum">
              <a:rPr lang="tr-TR" smtClean="0"/>
              <a:t>‹#›</a:t>
            </a:fld>
            <a:endParaRPr lang="tr-TR"/>
          </a:p>
        </p:txBody>
      </p:sp>
    </p:spTree>
    <p:extLst>
      <p:ext uri="{BB962C8B-B14F-4D97-AF65-F5344CB8AC3E}">
        <p14:creationId xmlns:p14="http://schemas.microsoft.com/office/powerpoint/2010/main" val="3454849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387263FF-EB48-4A65-AA82-7890D39D4D35}" type="slidenum">
              <a:rPr lang="tr-TR" smtClean="0"/>
              <a:t>17</a:t>
            </a:fld>
            <a:endParaRPr lang="tr-TR"/>
          </a:p>
        </p:txBody>
      </p:sp>
    </p:spTree>
    <p:extLst>
      <p:ext uri="{BB962C8B-B14F-4D97-AF65-F5344CB8AC3E}">
        <p14:creationId xmlns:p14="http://schemas.microsoft.com/office/powerpoint/2010/main" val="2153001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387263FF-EB48-4A65-AA82-7890D39D4D35}" type="slidenum">
              <a:rPr lang="tr-TR" smtClean="0"/>
              <a:t>22</a:t>
            </a:fld>
            <a:endParaRPr lang="tr-TR"/>
          </a:p>
        </p:txBody>
      </p:sp>
    </p:spTree>
    <p:extLst>
      <p:ext uri="{BB962C8B-B14F-4D97-AF65-F5344CB8AC3E}">
        <p14:creationId xmlns:p14="http://schemas.microsoft.com/office/powerpoint/2010/main" val="2751130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BA1DC2B-0C6A-181A-B86F-9514C24683F8}"/>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7ACC711D-7CE9-C201-FA83-B178C4AD64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64AF4E5E-A061-74AB-F1EE-A0F75B23FB97}"/>
              </a:ext>
            </a:extLst>
          </p:cNvPr>
          <p:cNvSpPr>
            <a:spLocks noGrp="1"/>
          </p:cNvSpPr>
          <p:nvPr>
            <p:ph type="dt" sz="half" idx="10"/>
          </p:nvPr>
        </p:nvSpPr>
        <p:spPr/>
        <p:txBody>
          <a:bodyPr/>
          <a:lstStyle/>
          <a:p>
            <a:fld id="{CD1D11BA-71BF-41CE-9159-D419A3996EAF}" type="datetimeFigureOut">
              <a:rPr lang="tr-TR" smtClean="0"/>
              <a:t>4.12.2024</a:t>
            </a:fld>
            <a:endParaRPr lang="tr-TR"/>
          </a:p>
        </p:txBody>
      </p:sp>
      <p:sp>
        <p:nvSpPr>
          <p:cNvPr id="5" name="Alt Bilgi Yer Tutucusu 4">
            <a:extLst>
              <a:ext uri="{FF2B5EF4-FFF2-40B4-BE49-F238E27FC236}">
                <a16:creationId xmlns:a16="http://schemas.microsoft.com/office/drawing/2014/main" id="{CF167401-F1F1-C9F7-D6A7-1D0EDEB9DE11}"/>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860C5B54-4590-19D2-CE9A-0738920590A9}"/>
              </a:ext>
            </a:extLst>
          </p:cNvPr>
          <p:cNvSpPr>
            <a:spLocks noGrp="1"/>
          </p:cNvSpPr>
          <p:nvPr>
            <p:ph type="sldNum" sz="quarter" idx="12"/>
          </p:nvPr>
        </p:nvSpPr>
        <p:spPr/>
        <p:txBody>
          <a:bodyPr/>
          <a:lstStyle/>
          <a:p>
            <a:fld id="{A4951B77-624C-4745-9602-17AD2A020AE1}" type="slidenum">
              <a:rPr lang="tr-TR" smtClean="0"/>
              <a:t>‹#›</a:t>
            </a:fld>
            <a:endParaRPr lang="tr-TR"/>
          </a:p>
        </p:txBody>
      </p:sp>
    </p:spTree>
    <p:extLst>
      <p:ext uri="{BB962C8B-B14F-4D97-AF65-F5344CB8AC3E}">
        <p14:creationId xmlns:p14="http://schemas.microsoft.com/office/powerpoint/2010/main" val="1907692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F93C330-5456-A682-A1EE-37B9F339D2F3}"/>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C5233E04-094F-03DB-36AF-00692CDB86A9}"/>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58C3DEDD-4400-AFFF-F8F7-D775C76E5951}"/>
              </a:ext>
            </a:extLst>
          </p:cNvPr>
          <p:cNvSpPr>
            <a:spLocks noGrp="1"/>
          </p:cNvSpPr>
          <p:nvPr>
            <p:ph type="dt" sz="half" idx="10"/>
          </p:nvPr>
        </p:nvSpPr>
        <p:spPr/>
        <p:txBody>
          <a:bodyPr/>
          <a:lstStyle/>
          <a:p>
            <a:fld id="{CD1D11BA-71BF-41CE-9159-D419A3996EAF}" type="datetimeFigureOut">
              <a:rPr lang="tr-TR" smtClean="0"/>
              <a:t>4.12.2024</a:t>
            </a:fld>
            <a:endParaRPr lang="tr-TR"/>
          </a:p>
        </p:txBody>
      </p:sp>
      <p:sp>
        <p:nvSpPr>
          <p:cNvPr id="5" name="Alt Bilgi Yer Tutucusu 4">
            <a:extLst>
              <a:ext uri="{FF2B5EF4-FFF2-40B4-BE49-F238E27FC236}">
                <a16:creationId xmlns:a16="http://schemas.microsoft.com/office/drawing/2014/main" id="{590A5386-67A3-E9A0-9B8E-4C757D55E7AA}"/>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E8F76FA-31ED-A489-64B2-821258CA6A13}"/>
              </a:ext>
            </a:extLst>
          </p:cNvPr>
          <p:cNvSpPr>
            <a:spLocks noGrp="1"/>
          </p:cNvSpPr>
          <p:nvPr>
            <p:ph type="sldNum" sz="quarter" idx="12"/>
          </p:nvPr>
        </p:nvSpPr>
        <p:spPr/>
        <p:txBody>
          <a:bodyPr/>
          <a:lstStyle/>
          <a:p>
            <a:fld id="{A4951B77-624C-4745-9602-17AD2A020AE1}" type="slidenum">
              <a:rPr lang="tr-TR" smtClean="0"/>
              <a:t>‹#›</a:t>
            </a:fld>
            <a:endParaRPr lang="tr-TR"/>
          </a:p>
        </p:txBody>
      </p:sp>
    </p:spTree>
    <p:extLst>
      <p:ext uri="{BB962C8B-B14F-4D97-AF65-F5344CB8AC3E}">
        <p14:creationId xmlns:p14="http://schemas.microsoft.com/office/powerpoint/2010/main" val="385138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012251B4-FECB-FF99-E994-8283979EAE23}"/>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CB54CEC9-E6F4-65AE-5570-DEAFA1B774E8}"/>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D675D1C7-7633-F198-970B-C3E630B7EE3B}"/>
              </a:ext>
            </a:extLst>
          </p:cNvPr>
          <p:cNvSpPr>
            <a:spLocks noGrp="1"/>
          </p:cNvSpPr>
          <p:nvPr>
            <p:ph type="dt" sz="half" idx="10"/>
          </p:nvPr>
        </p:nvSpPr>
        <p:spPr/>
        <p:txBody>
          <a:bodyPr/>
          <a:lstStyle/>
          <a:p>
            <a:fld id="{CD1D11BA-71BF-41CE-9159-D419A3996EAF}" type="datetimeFigureOut">
              <a:rPr lang="tr-TR" smtClean="0"/>
              <a:t>4.12.2024</a:t>
            </a:fld>
            <a:endParaRPr lang="tr-TR"/>
          </a:p>
        </p:txBody>
      </p:sp>
      <p:sp>
        <p:nvSpPr>
          <p:cNvPr id="5" name="Alt Bilgi Yer Tutucusu 4">
            <a:extLst>
              <a:ext uri="{FF2B5EF4-FFF2-40B4-BE49-F238E27FC236}">
                <a16:creationId xmlns:a16="http://schemas.microsoft.com/office/drawing/2014/main" id="{CF98381D-919E-47F9-1966-0668A9B57A88}"/>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8B584BB5-04C6-7D2B-E9A0-DCED7876F531}"/>
              </a:ext>
            </a:extLst>
          </p:cNvPr>
          <p:cNvSpPr>
            <a:spLocks noGrp="1"/>
          </p:cNvSpPr>
          <p:nvPr>
            <p:ph type="sldNum" sz="quarter" idx="12"/>
          </p:nvPr>
        </p:nvSpPr>
        <p:spPr/>
        <p:txBody>
          <a:bodyPr/>
          <a:lstStyle/>
          <a:p>
            <a:fld id="{A4951B77-624C-4745-9602-17AD2A020AE1}" type="slidenum">
              <a:rPr lang="tr-TR" smtClean="0"/>
              <a:t>‹#›</a:t>
            </a:fld>
            <a:endParaRPr lang="tr-TR"/>
          </a:p>
        </p:txBody>
      </p:sp>
    </p:spTree>
    <p:extLst>
      <p:ext uri="{BB962C8B-B14F-4D97-AF65-F5344CB8AC3E}">
        <p14:creationId xmlns:p14="http://schemas.microsoft.com/office/powerpoint/2010/main" val="2242187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1A00415-60AB-7C2E-13C9-F8685701593D}"/>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BE0082B4-5DC2-24DB-BBDF-E58D3FEA3EBC}"/>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1D41E1FE-6B28-910C-7331-46794AC00A29}"/>
              </a:ext>
            </a:extLst>
          </p:cNvPr>
          <p:cNvSpPr>
            <a:spLocks noGrp="1"/>
          </p:cNvSpPr>
          <p:nvPr>
            <p:ph type="dt" sz="half" idx="10"/>
          </p:nvPr>
        </p:nvSpPr>
        <p:spPr/>
        <p:txBody>
          <a:bodyPr/>
          <a:lstStyle/>
          <a:p>
            <a:fld id="{CD1D11BA-71BF-41CE-9159-D419A3996EAF}" type="datetimeFigureOut">
              <a:rPr lang="tr-TR" smtClean="0"/>
              <a:t>4.12.2024</a:t>
            </a:fld>
            <a:endParaRPr lang="tr-TR"/>
          </a:p>
        </p:txBody>
      </p:sp>
      <p:sp>
        <p:nvSpPr>
          <p:cNvPr id="5" name="Alt Bilgi Yer Tutucusu 4">
            <a:extLst>
              <a:ext uri="{FF2B5EF4-FFF2-40B4-BE49-F238E27FC236}">
                <a16:creationId xmlns:a16="http://schemas.microsoft.com/office/drawing/2014/main" id="{68479E25-41C0-D6F0-84C0-6F4D35D79DA5}"/>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9E0026C7-18CA-6EE4-E167-23CEE0E4B542}"/>
              </a:ext>
            </a:extLst>
          </p:cNvPr>
          <p:cNvSpPr>
            <a:spLocks noGrp="1"/>
          </p:cNvSpPr>
          <p:nvPr>
            <p:ph type="sldNum" sz="quarter" idx="12"/>
          </p:nvPr>
        </p:nvSpPr>
        <p:spPr/>
        <p:txBody>
          <a:bodyPr/>
          <a:lstStyle/>
          <a:p>
            <a:fld id="{A4951B77-624C-4745-9602-17AD2A020AE1}" type="slidenum">
              <a:rPr lang="tr-TR" smtClean="0"/>
              <a:t>‹#›</a:t>
            </a:fld>
            <a:endParaRPr lang="tr-TR"/>
          </a:p>
        </p:txBody>
      </p:sp>
    </p:spTree>
    <p:extLst>
      <p:ext uri="{BB962C8B-B14F-4D97-AF65-F5344CB8AC3E}">
        <p14:creationId xmlns:p14="http://schemas.microsoft.com/office/powerpoint/2010/main" val="2620390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8848DB4-63A1-C6C3-8DAB-2F15256A5C2C}"/>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771EFC5B-47B7-CF09-C1D9-CF83B29FA82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B527BD75-2EC9-7812-291D-63A9012442C1}"/>
              </a:ext>
            </a:extLst>
          </p:cNvPr>
          <p:cNvSpPr>
            <a:spLocks noGrp="1"/>
          </p:cNvSpPr>
          <p:nvPr>
            <p:ph type="dt" sz="half" idx="10"/>
          </p:nvPr>
        </p:nvSpPr>
        <p:spPr/>
        <p:txBody>
          <a:bodyPr/>
          <a:lstStyle/>
          <a:p>
            <a:fld id="{CD1D11BA-71BF-41CE-9159-D419A3996EAF}" type="datetimeFigureOut">
              <a:rPr lang="tr-TR" smtClean="0"/>
              <a:t>4.12.2024</a:t>
            </a:fld>
            <a:endParaRPr lang="tr-TR"/>
          </a:p>
        </p:txBody>
      </p:sp>
      <p:sp>
        <p:nvSpPr>
          <p:cNvPr id="5" name="Alt Bilgi Yer Tutucusu 4">
            <a:extLst>
              <a:ext uri="{FF2B5EF4-FFF2-40B4-BE49-F238E27FC236}">
                <a16:creationId xmlns:a16="http://schemas.microsoft.com/office/drawing/2014/main" id="{8010CAE1-ED46-885E-1FAF-7D399057553B}"/>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1E261A4D-0F73-C263-26AC-C412C138D404}"/>
              </a:ext>
            </a:extLst>
          </p:cNvPr>
          <p:cNvSpPr>
            <a:spLocks noGrp="1"/>
          </p:cNvSpPr>
          <p:nvPr>
            <p:ph type="sldNum" sz="quarter" idx="12"/>
          </p:nvPr>
        </p:nvSpPr>
        <p:spPr/>
        <p:txBody>
          <a:bodyPr/>
          <a:lstStyle/>
          <a:p>
            <a:fld id="{A4951B77-624C-4745-9602-17AD2A020AE1}" type="slidenum">
              <a:rPr lang="tr-TR" smtClean="0"/>
              <a:t>‹#›</a:t>
            </a:fld>
            <a:endParaRPr lang="tr-TR"/>
          </a:p>
        </p:txBody>
      </p:sp>
    </p:spTree>
    <p:extLst>
      <p:ext uri="{BB962C8B-B14F-4D97-AF65-F5344CB8AC3E}">
        <p14:creationId xmlns:p14="http://schemas.microsoft.com/office/powerpoint/2010/main" val="42494178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0917EAD-CAA3-DEF6-77C6-D9E8F0A80846}"/>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BB05978E-8631-9685-9775-0928422BC8C0}"/>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AE09D082-0FC3-CB71-CFEA-1472618736D7}"/>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17D83404-DECA-0A8E-E940-FC19A797B018}"/>
              </a:ext>
            </a:extLst>
          </p:cNvPr>
          <p:cNvSpPr>
            <a:spLocks noGrp="1"/>
          </p:cNvSpPr>
          <p:nvPr>
            <p:ph type="dt" sz="half" idx="10"/>
          </p:nvPr>
        </p:nvSpPr>
        <p:spPr/>
        <p:txBody>
          <a:bodyPr/>
          <a:lstStyle/>
          <a:p>
            <a:fld id="{CD1D11BA-71BF-41CE-9159-D419A3996EAF}" type="datetimeFigureOut">
              <a:rPr lang="tr-TR" smtClean="0"/>
              <a:t>4.12.2024</a:t>
            </a:fld>
            <a:endParaRPr lang="tr-TR"/>
          </a:p>
        </p:txBody>
      </p:sp>
      <p:sp>
        <p:nvSpPr>
          <p:cNvPr id="6" name="Alt Bilgi Yer Tutucusu 5">
            <a:extLst>
              <a:ext uri="{FF2B5EF4-FFF2-40B4-BE49-F238E27FC236}">
                <a16:creationId xmlns:a16="http://schemas.microsoft.com/office/drawing/2014/main" id="{C5F0EEFB-9D4C-C161-686D-45E86D0E2D18}"/>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9C37E11A-0DA9-75F7-791B-C6F481E7C7EB}"/>
              </a:ext>
            </a:extLst>
          </p:cNvPr>
          <p:cNvSpPr>
            <a:spLocks noGrp="1"/>
          </p:cNvSpPr>
          <p:nvPr>
            <p:ph type="sldNum" sz="quarter" idx="12"/>
          </p:nvPr>
        </p:nvSpPr>
        <p:spPr/>
        <p:txBody>
          <a:bodyPr/>
          <a:lstStyle/>
          <a:p>
            <a:fld id="{A4951B77-624C-4745-9602-17AD2A020AE1}" type="slidenum">
              <a:rPr lang="tr-TR" smtClean="0"/>
              <a:t>‹#›</a:t>
            </a:fld>
            <a:endParaRPr lang="tr-TR"/>
          </a:p>
        </p:txBody>
      </p:sp>
    </p:spTree>
    <p:extLst>
      <p:ext uri="{BB962C8B-B14F-4D97-AF65-F5344CB8AC3E}">
        <p14:creationId xmlns:p14="http://schemas.microsoft.com/office/powerpoint/2010/main" val="714232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DAC8898-0CF1-2C2F-D098-1A6148F4C251}"/>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54215ACC-6AED-7099-BEFA-567E7D6EE4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6DB6B6D7-4CC4-5E73-E244-D91CFA886D57}"/>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32C3CBA9-D546-8C13-60A3-ED8444575B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120314C3-5D69-2674-7E35-A881B589C9BE}"/>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1EADECBE-D419-E70C-78C8-BB6DC81447EF}"/>
              </a:ext>
            </a:extLst>
          </p:cNvPr>
          <p:cNvSpPr>
            <a:spLocks noGrp="1"/>
          </p:cNvSpPr>
          <p:nvPr>
            <p:ph type="dt" sz="half" idx="10"/>
          </p:nvPr>
        </p:nvSpPr>
        <p:spPr/>
        <p:txBody>
          <a:bodyPr/>
          <a:lstStyle/>
          <a:p>
            <a:fld id="{CD1D11BA-71BF-41CE-9159-D419A3996EAF}" type="datetimeFigureOut">
              <a:rPr lang="tr-TR" smtClean="0"/>
              <a:t>4.12.2024</a:t>
            </a:fld>
            <a:endParaRPr lang="tr-TR"/>
          </a:p>
        </p:txBody>
      </p:sp>
      <p:sp>
        <p:nvSpPr>
          <p:cNvPr id="8" name="Alt Bilgi Yer Tutucusu 7">
            <a:extLst>
              <a:ext uri="{FF2B5EF4-FFF2-40B4-BE49-F238E27FC236}">
                <a16:creationId xmlns:a16="http://schemas.microsoft.com/office/drawing/2014/main" id="{2D867F30-548E-1CE4-6A82-AE5B4C6F2EA7}"/>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F72C2714-1E81-C5DF-0947-AD46F2E1FEF7}"/>
              </a:ext>
            </a:extLst>
          </p:cNvPr>
          <p:cNvSpPr>
            <a:spLocks noGrp="1"/>
          </p:cNvSpPr>
          <p:nvPr>
            <p:ph type="sldNum" sz="quarter" idx="12"/>
          </p:nvPr>
        </p:nvSpPr>
        <p:spPr/>
        <p:txBody>
          <a:bodyPr/>
          <a:lstStyle/>
          <a:p>
            <a:fld id="{A4951B77-624C-4745-9602-17AD2A020AE1}" type="slidenum">
              <a:rPr lang="tr-TR" smtClean="0"/>
              <a:t>‹#›</a:t>
            </a:fld>
            <a:endParaRPr lang="tr-TR"/>
          </a:p>
        </p:txBody>
      </p:sp>
    </p:spTree>
    <p:extLst>
      <p:ext uri="{BB962C8B-B14F-4D97-AF65-F5344CB8AC3E}">
        <p14:creationId xmlns:p14="http://schemas.microsoft.com/office/powerpoint/2010/main" val="4080659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FF1169A-A908-9E54-A44E-13F93C36F82A}"/>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2F007233-779C-75FE-179B-65493E407740}"/>
              </a:ext>
            </a:extLst>
          </p:cNvPr>
          <p:cNvSpPr>
            <a:spLocks noGrp="1"/>
          </p:cNvSpPr>
          <p:nvPr>
            <p:ph type="dt" sz="half" idx="10"/>
          </p:nvPr>
        </p:nvSpPr>
        <p:spPr/>
        <p:txBody>
          <a:bodyPr/>
          <a:lstStyle/>
          <a:p>
            <a:fld id="{CD1D11BA-71BF-41CE-9159-D419A3996EAF}" type="datetimeFigureOut">
              <a:rPr lang="tr-TR" smtClean="0"/>
              <a:t>4.12.2024</a:t>
            </a:fld>
            <a:endParaRPr lang="tr-TR"/>
          </a:p>
        </p:txBody>
      </p:sp>
      <p:sp>
        <p:nvSpPr>
          <p:cNvPr id="4" name="Alt Bilgi Yer Tutucusu 3">
            <a:extLst>
              <a:ext uri="{FF2B5EF4-FFF2-40B4-BE49-F238E27FC236}">
                <a16:creationId xmlns:a16="http://schemas.microsoft.com/office/drawing/2014/main" id="{A44448D8-93A1-1378-6F5F-F190E55E7AD7}"/>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7B10C4A8-CBB3-4823-9E2D-9222CB2DE5D6}"/>
              </a:ext>
            </a:extLst>
          </p:cNvPr>
          <p:cNvSpPr>
            <a:spLocks noGrp="1"/>
          </p:cNvSpPr>
          <p:nvPr>
            <p:ph type="sldNum" sz="quarter" idx="12"/>
          </p:nvPr>
        </p:nvSpPr>
        <p:spPr/>
        <p:txBody>
          <a:bodyPr/>
          <a:lstStyle/>
          <a:p>
            <a:fld id="{A4951B77-624C-4745-9602-17AD2A020AE1}" type="slidenum">
              <a:rPr lang="tr-TR" smtClean="0"/>
              <a:t>‹#›</a:t>
            </a:fld>
            <a:endParaRPr lang="tr-TR"/>
          </a:p>
        </p:txBody>
      </p:sp>
    </p:spTree>
    <p:extLst>
      <p:ext uri="{BB962C8B-B14F-4D97-AF65-F5344CB8AC3E}">
        <p14:creationId xmlns:p14="http://schemas.microsoft.com/office/powerpoint/2010/main" val="3403297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9D22A9D0-2260-3558-F0A9-6E0D68DEA03D}"/>
              </a:ext>
            </a:extLst>
          </p:cNvPr>
          <p:cNvSpPr>
            <a:spLocks noGrp="1"/>
          </p:cNvSpPr>
          <p:nvPr>
            <p:ph type="dt" sz="half" idx="10"/>
          </p:nvPr>
        </p:nvSpPr>
        <p:spPr/>
        <p:txBody>
          <a:bodyPr/>
          <a:lstStyle/>
          <a:p>
            <a:fld id="{CD1D11BA-71BF-41CE-9159-D419A3996EAF}" type="datetimeFigureOut">
              <a:rPr lang="tr-TR" smtClean="0"/>
              <a:t>4.12.2024</a:t>
            </a:fld>
            <a:endParaRPr lang="tr-TR"/>
          </a:p>
        </p:txBody>
      </p:sp>
      <p:sp>
        <p:nvSpPr>
          <p:cNvPr id="3" name="Alt Bilgi Yer Tutucusu 2">
            <a:extLst>
              <a:ext uri="{FF2B5EF4-FFF2-40B4-BE49-F238E27FC236}">
                <a16:creationId xmlns:a16="http://schemas.microsoft.com/office/drawing/2014/main" id="{194E502F-EBC8-4B7F-8671-EA5066C93800}"/>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93F7CFC1-C22B-EF3A-EC22-FF37AC9F6DD5}"/>
              </a:ext>
            </a:extLst>
          </p:cNvPr>
          <p:cNvSpPr>
            <a:spLocks noGrp="1"/>
          </p:cNvSpPr>
          <p:nvPr>
            <p:ph type="sldNum" sz="quarter" idx="12"/>
          </p:nvPr>
        </p:nvSpPr>
        <p:spPr/>
        <p:txBody>
          <a:bodyPr/>
          <a:lstStyle/>
          <a:p>
            <a:fld id="{A4951B77-624C-4745-9602-17AD2A020AE1}" type="slidenum">
              <a:rPr lang="tr-TR" smtClean="0"/>
              <a:t>‹#›</a:t>
            </a:fld>
            <a:endParaRPr lang="tr-TR"/>
          </a:p>
        </p:txBody>
      </p:sp>
    </p:spTree>
    <p:extLst>
      <p:ext uri="{BB962C8B-B14F-4D97-AF65-F5344CB8AC3E}">
        <p14:creationId xmlns:p14="http://schemas.microsoft.com/office/powerpoint/2010/main" val="22726679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411F3CF-EA16-4066-D33C-AB083D163AB2}"/>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630D1C79-CC78-1B89-CE3B-7850BC7B0D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B1EDE66C-4230-8E5C-2591-407E20B78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50C5EC8A-34F4-68FF-C2DF-117BB0CBED12}"/>
              </a:ext>
            </a:extLst>
          </p:cNvPr>
          <p:cNvSpPr>
            <a:spLocks noGrp="1"/>
          </p:cNvSpPr>
          <p:nvPr>
            <p:ph type="dt" sz="half" idx="10"/>
          </p:nvPr>
        </p:nvSpPr>
        <p:spPr/>
        <p:txBody>
          <a:bodyPr/>
          <a:lstStyle/>
          <a:p>
            <a:fld id="{CD1D11BA-71BF-41CE-9159-D419A3996EAF}" type="datetimeFigureOut">
              <a:rPr lang="tr-TR" smtClean="0"/>
              <a:t>4.12.2024</a:t>
            </a:fld>
            <a:endParaRPr lang="tr-TR"/>
          </a:p>
        </p:txBody>
      </p:sp>
      <p:sp>
        <p:nvSpPr>
          <p:cNvPr id="6" name="Alt Bilgi Yer Tutucusu 5">
            <a:extLst>
              <a:ext uri="{FF2B5EF4-FFF2-40B4-BE49-F238E27FC236}">
                <a16:creationId xmlns:a16="http://schemas.microsoft.com/office/drawing/2014/main" id="{DE206B66-68A1-D397-03D7-E3C1CB6DF0E0}"/>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70D721F9-C512-E716-567E-54E978A38F3E}"/>
              </a:ext>
            </a:extLst>
          </p:cNvPr>
          <p:cNvSpPr>
            <a:spLocks noGrp="1"/>
          </p:cNvSpPr>
          <p:nvPr>
            <p:ph type="sldNum" sz="quarter" idx="12"/>
          </p:nvPr>
        </p:nvSpPr>
        <p:spPr/>
        <p:txBody>
          <a:bodyPr/>
          <a:lstStyle/>
          <a:p>
            <a:fld id="{A4951B77-624C-4745-9602-17AD2A020AE1}" type="slidenum">
              <a:rPr lang="tr-TR" smtClean="0"/>
              <a:t>‹#›</a:t>
            </a:fld>
            <a:endParaRPr lang="tr-TR"/>
          </a:p>
        </p:txBody>
      </p:sp>
    </p:spTree>
    <p:extLst>
      <p:ext uri="{BB962C8B-B14F-4D97-AF65-F5344CB8AC3E}">
        <p14:creationId xmlns:p14="http://schemas.microsoft.com/office/powerpoint/2010/main" val="38868028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C21A2FF-3EC2-DD4A-A666-3166F0CD4E94}"/>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5F07A3E3-93A5-1FE5-A94A-0F84B8E65E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753B270B-6490-1127-152D-8D52DA62C9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4579896E-808E-13EF-F727-FB075626D36E}"/>
              </a:ext>
            </a:extLst>
          </p:cNvPr>
          <p:cNvSpPr>
            <a:spLocks noGrp="1"/>
          </p:cNvSpPr>
          <p:nvPr>
            <p:ph type="dt" sz="half" idx="10"/>
          </p:nvPr>
        </p:nvSpPr>
        <p:spPr/>
        <p:txBody>
          <a:bodyPr/>
          <a:lstStyle/>
          <a:p>
            <a:fld id="{CD1D11BA-71BF-41CE-9159-D419A3996EAF}" type="datetimeFigureOut">
              <a:rPr lang="tr-TR" smtClean="0"/>
              <a:t>4.12.2024</a:t>
            </a:fld>
            <a:endParaRPr lang="tr-TR"/>
          </a:p>
        </p:txBody>
      </p:sp>
      <p:sp>
        <p:nvSpPr>
          <p:cNvPr id="6" name="Alt Bilgi Yer Tutucusu 5">
            <a:extLst>
              <a:ext uri="{FF2B5EF4-FFF2-40B4-BE49-F238E27FC236}">
                <a16:creationId xmlns:a16="http://schemas.microsoft.com/office/drawing/2014/main" id="{0D39F695-A751-89AA-C5AF-2B6FC144040C}"/>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26CA4F92-FE45-A7C6-710E-0E728E61464E}"/>
              </a:ext>
            </a:extLst>
          </p:cNvPr>
          <p:cNvSpPr>
            <a:spLocks noGrp="1"/>
          </p:cNvSpPr>
          <p:nvPr>
            <p:ph type="sldNum" sz="quarter" idx="12"/>
          </p:nvPr>
        </p:nvSpPr>
        <p:spPr/>
        <p:txBody>
          <a:bodyPr/>
          <a:lstStyle/>
          <a:p>
            <a:fld id="{A4951B77-624C-4745-9602-17AD2A020AE1}" type="slidenum">
              <a:rPr lang="tr-TR" smtClean="0"/>
              <a:t>‹#›</a:t>
            </a:fld>
            <a:endParaRPr lang="tr-TR"/>
          </a:p>
        </p:txBody>
      </p:sp>
    </p:spTree>
    <p:extLst>
      <p:ext uri="{BB962C8B-B14F-4D97-AF65-F5344CB8AC3E}">
        <p14:creationId xmlns:p14="http://schemas.microsoft.com/office/powerpoint/2010/main" val="2510388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46864719-BA99-174E-9368-5F2BF109F2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EDE42946-ED35-A841-5099-1BE66393C3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B736B566-F4D4-3A93-B040-822B1B10E4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D1D11BA-71BF-41CE-9159-D419A3996EAF}" type="datetimeFigureOut">
              <a:rPr lang="tr-TR" smtClean="0"/>
              <a:t>4.12.2024</a:t>
            </a:fld>
            <a:endParaRPr lang="tr-TR"/>
          </a:p>
        </p:txBody>
      </p:sp>
      <p:sp>
        <p:nvSpPr>
          <p:cNvPr id="5" name="Alt Bilgi Yer Tutucusu 4">
            <a:extLst>
              <a:ext uri="{FF2B5EF4-FFF2-40B4-BE49-F238E27FC236}">
                <a16:creationId xmlns:a16="http://schemas.microsoft.com/office/drawing/2014/main" id="{9B1EB0CC-5A98-5A77-37F6-05A9D94B50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tr-TR"/>
          </a:p>
        </p:txBody>
      </p:sp>
      <p:sp>
        <p:nvSpPr>
          <p:cNvPr id="6" name="Slayt Numarası Yer Tutucusu 5">
            <a:extLst>
              <a:ext uri="{FF2B5EF4-FFF2-40B4-BE49-F238E27FC236}">
                <a16:creationId xmlns:a16="http://schemas.microsoft.com/office/drawing/2014/main" id="{108564C6-4DC7-F339-203B-8AD8C69E32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4951B77-624C-4745-9602-17AD2A020AE1}" type="slidenum">
              <a:rPr lang="tr-TR" smtClean="0"/>
              <a:t>‹#›</a:t>
            </a:fld>
            <a:endParaRPr lang="tr-TR"/>
          </a:p>
        </p:txBody>
      </p:sp>
    </p:spTree>
    <p:extLst>
      <p:ext uri="{BB962C8B-B14F-4D97-AF65-F5344CB8AC3E}">
        <p14:creationId xmlns:p14="http://schemas.microsoft.com/office/powerpoint/2010/main" val="5595264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9" name="Resim 8" descr="kurgusal karakter, ekran görüntüsü, çizgi film, giyim içeren bir resim&#10;&#10;Açıklama otomatik olarak oluşturuldu">
            <a:extLst>
              <a:ext uri="{FF2B5EF4-FFF2-40B4-BE49-F238E27FC236}">
                <a16:creationId xmlns:a16="http://schemas.microsoft.com/office/drawing/2014/main" id="{367911E9-470D-769B-16DF-282806F1AD0D}"/>
              </a:ext>
            </a:extLst>
          </p:cNvPr>
          <p:cNvPicPr>
            <a:picLocks noChangeAspect="1"/>
          </p:cNvPicPr>
          <p:nvPr/>
        </p:nvPicPr>
        <p:blipFill>
          <a:blip r:embed="rId2">
            <a:alphaModFix amt="60000"/>
            <a:extLst>
              <a:ext uri="{28A0092B-C50C-407E-A947-70E740481C1C}">
                <a14:useLocalDpi xmlns:a14="http://schemas.microsoft.com/office/drawing/2010/main" val="0"/>
              </a:ext>
            </a:extLst>
          </a:blip>
          <a:srcRect/>
          <a:stretch/>
        </p:blipFill>
        <p:spPr>
          <a:xfrm>
            <a:off x="-1" y="10"/>
            <a:ext cx="12192001" cy="6857990"/>
          </a:xfrm>
          <a:prstGeom prst="rect">
            <a:avLst/>
          </a:prstGeom>
        </p:spPr>
      </p:pic>
      <p:sp>
        <p:nvSpPr>
          <p:cNvPr id="2" name="Başlık 1">
            <a:extLst>
              <a:ext uri="{FF2B5EF4-FFF2-40B4-BE49-F238E27FC236}">
                <a16:creationId xmlns:a16="http://schemas.microsoft.com/office/drawing/2014/main" id="{DB4C4CCE-2473-C6B3-EB74-6CDB00A7B917}"/>
              </a:ext>
            </a:extLst>
          </p:cNvPr>
          <p:cNvSpPr>
            <a:spLocks noGrp="1"/>
          </p:cNvSpPr>
          <p:nvPr>
            <p:ph type="ctrTitle"/>
          </p:nvPr>
        </p:nvSpPr>
        <p:spPr>
          <a:xfrm>
            <a:off x="-264859" y="175716"/>
            <a:ext cx="9795637" cy="2220775"/>
          </a:xfrm>
        </p:spPr>
        <p:txBody>
          <a:bodyPr>
            <a:normAutofit/>
          </a:bodyPr>
          <a:lstStyle/>
          <a:p>
            <a:r>
              <a:rPr lang="tr-TR" sz="5200" b="1" dirty="0">
                <a:solidFill>
                  <a:srgbClr val="FFFFFF"/>
                </a:solidFill>
              </a:rPr>
              <a:t>Yapay Zeka ile Borsa ve Finans Yönetimi</a:t>
            </a:r>
          </a:p>
        </p:txBody>
      </p:sp>
      <p:sp>
        <p:nvSpPr>
          <p:cNvPr id="3" name="Alt Başlık 2">
            <a:extLst>
              <a:ext uri="{FF2B5EF4-FFF2-40B4-BE49-F238E27FC236}">
                <a16:creationId xmlns:a16="http://schemas.microsoft.com/office/drawing/2014/main" id="{C2418255-5262-B67E-F142-AEC6D5D8342B}"/>
              </a:ext>
            </a:extLst>
          </p:cNvPr>
          <p:cNvSpPr>
            <a:spLocks noGrp="1"/>
          </p:cNvSpPr>
          <p:nvPr>
            <p:ph type="subTitle" idx="1"/>
          </p:nvPr>
        </p:nvSpPr>
        <p:spPr>
          <a:xfrm>
            <a:off x="108155" y="2572197"/>
            <a:ext cx="11586005" cy="4110087"/>
          </a:xfrm>
        </p:spPr>
        <p:txBody>
          <a:bodyPr>
            <a:normAutofit/>
          </a:bodyPr>
          <a:lstStyle/>
          <a:p>
            <a:pPr algn="l"/>
            <a:r>
              <a:rPr lang="tr-TR" dirty="0">
                <a:solidFill>
                  <a:srgbClr val="FFFFFF"/>
                </a:solidFill>
              </a:rPr>
              <a:t>	</a:t>
            </a:r>
          </a:p>
          <a:p>
            <a:pPr algn="l"/>
            <a:r>
              <a:rPr lang="tr-TR" dirty="0">
                <a:solidFill>
                  <a:srgbClr val="FFFFFF"/>
                </a:solidFill>
              </a:rPr>
              <a:t>	Ders:                                                Yapay Zeka ve Üretkenlik</a:t>
            </a:r>
          </a:p>
          <a:p>
            <a:pPr algn="l"/>
            <a:r>
              <a:rPr lang="tr-TR" dirty="0">
                <a:solidFill>
                  <a:srgbClr val="FFFFFF"/>
                </a:solidFill>
              </a:rPr>
              <a:t>	Grup:				1.Öğretim B Grubu</a:t>
            </a:r>
          </a:p>
          <a:p>
            <a:pPr algn="l"/>
            <a:r>
              <a:rPr lang="tr-TR" dirty="0">
                <a:solidFill>
                  <a:srgbClr val="FFFFFF"/>
                </a:solidFill>
              </a:rPr>
              <a:t>		</a:t>
            </a:r>
          </a:p>
          <a:p>
            <a:pPr algn="l"/>
            <a:r>
              <a:rPr lang="tr-TR" dirty="0">
                <a:solidFill>
                  <a:srgbClr val="FFFFFF"/>
                </a:solidFill>
              </a:rPr>
              <a:t>	</a:t>
            </a:r>
            <a:r>
              <a:rPr lang="tr-TR" sz="2600" dirty="0">
                <a:solidFill>
                  <a:srgbClr val="FFFFFF"/>
                </a:solidFill>
              </a:rPr>
              <a:t>Proje Sorumlusu:		Emirhan Kazım Yücel 	 G221210065</a:t>
            </a:r>
          </a:p>
          <a:p>
            <a:pPr algn="l"/>
            <a:r>
              <a:rPr lang="tr-TR" sz="2600" dirty="0">
                <a:solidFill>
                  <a:srgbClr val="FFFFFF"/>
                </a:solidFill>
              </a:rPr>
              <a:t>	Proje Üyeleri:		Ahmet Tarık Türkmen 	 G221210087	</a:t>
            </a:r>
          </a:p>
          <a:p>
            <a:pPr algn="l"/>
            <a:r>
              <a:rPr lang="tr-TR" sz="2600" dirty="0">
                <a:solidFill>
                  <a:srgbClr val="FFFFFF"/>
                </a:solidFill>
              </a:rPr>
              <a:t>			        		Muhammed Can </a:t>
            </a:r>
            <a:r>
              <a:rPr lang="tr-TR" sz="2600" dirty="0" err="1">
                <a:solidFill>
                  <a:srgbClr val="FFFFFF"/>
                </a:solidFill>
              </a:rPr>
              <a:t>Özyaşar</a:t>
            </a:r>
            <a:r>
              <a:rPr lang="tr-TR" sz="2600" dirty="0">
                <a:solidFill>
                  <a:srgbClr val="FFFFFF"/>
                </a:solidFill>
              </a:rPr>
              <a:t>  G231210009</a:t>
            </a:r>
          </a:p>
        </p:txBody>
      </p:sp>
    </p:spTree>
    <p:extLst>
      <p:ext uri="{BB962C8B-B14F-4D97-AF65-F5344CB8AC3E}">
        <p14:creationId xmlns:p14="http://schemas.microsoft.com/office/powerpoint/2010/main" val="35172895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414A9512-6D11-1D4D-0DB3-50EF29BBB93D}"/>
              </a:ext>
            </a:extLst>
          </p:cNvPr>
          <p:cNvSpPr>
            <a:spLocks noGrp="1"/>
          </p:cNvSpPr>
          <p:nvPr>
            <p:ph type="title"/>
          </p:nvPr>
        </p:nvSpPr>
        <p:spPr>
          <a:xfrm>
            <a:off x="5297762" y="1328928"/>
            <a:ext cx="2616878" cy="801624"/>
          </a:xfrm>
        </p:spPr>
        <p:txBody>
          <a:bodyPr anchor="b">
            <a:normAutofit/>
          </a:bodyPr>
          <a:lstStyle/>
          <a:p>
            <a:r>
              <a:rPr lang="tr-TR" b="1" dirty="0"/>
              <a:t>Deney 1</a:t>
            </a:r>
          </a:p>
        </p:txBody>
      </p:sp>
      <p:pic>
        <p:nvPicPr>
          <p:cNvPr id="4" name="Resim 3" descr="metin, iç mekan, kişi, şahıs, görüntüleme cihazı içeren bir resim&#10;&#10;Açıklama otomatik olarak oluşturuldu">
            <a:extLst>
              <a:ext uri="{FF2B5EF4-FFF2-40B4-BE49-F238E27FC236}">
                <a16:creationId xmlns:a16="http://schemas.microsoft.com/office/drawing/2014/main" id="{B2346D57-DFA9-FA61-A56F-51ECD846BF01}"/>
              </a:ext>
            </a:extLst>
          </p:cNvPr>
          <p:cNvPicPr>
            <a:picLocks noChangeAspect="1"/>
          </p:cNvPicPr>
          <p:nvPr/>
        </p:nvPicPr>
        <p:blipFill>
          <a:blip r:embed="rId2">
            <a:extLst>
              <a:ext uri="{28A0092B-C50C-407E-A947-70E740481C1C}">
                <a14:useLocalDpi xmlns:a14="http://schemas.microsoft.com/office/drawing/2010/main" val="0"/>
              </a:ext>
            </a:extLst>
          </a:blip>
          <a:srcRect r="12655"/>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4"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92A84E70-52A0-62D4-8E2C-71E63D24B305}"/>
              </a:ext>
            </a:extLst>
          </p:cNvPr>
          <p:cNvSpPr>
            <a:spLocks noGrp="1"/>
          </p:cNvSpPr>
          <p:nvPr>
            <p:ph idx="1"/>
          </p:nvPr>
        </p:nvSpPr>
        <p:spPr>
          <a:xfrm>
            <a:off x="4881202" y="2637630"/>
            <a:ext cx="7077118" cy="2259490"/>
          </a:xfrm>
        </p:spPr>
        <p:txBody>
          <a:bodyPr>
            <a:normAutofit/>
          </a:bodyPr>
          <a:lstStyle/>
          <a:p>
            <a:r>
              <a:rPr lang="tr-TR" sz="2200" dirty="0"/>
              <a:t>5 Kasımda aldığımız Tüpraş hisselerini bugün yani 25 kasım itibari ile satmaya karar veriyoruz. Hissenin şu andaki fiyatı 148.5 </a:t>
            </a:r>
            <a:r>
              <a:rPr lang="tr-TR" sz="2200" dirty="0" err="1"/>
              <a:t>tl</a:t>
            </a:r>
            <a:r>
              <a:rPr lang="tr-TR" sz="2200" dirty="0"/>
              <a:t>. Toplam 10 hisse almıştık ve1410 </a:t>
            </a:r>
            <a:r>
              <a:rPr lang="tr-TR" sz="2200" dirty="0" err="1"/>
              <a:t>tl</a:t>
            </a:r>
            <a:r>
              <a:rPr lang="tr-TR" sz="2200" dirty="0"/>
              <a:t> </a:t>
            </a:r>
            <a:r>
              <a:rPr lang="tr-TR" sz="2200" dirty="0" err="1"/>
              <a:t>lik</a:t>
            </a:r>
            <a:r>
              <a:rPr lang="tr-TR" sz="2200" dirty="0"/>
              <a:t> bir yatırım </a:t>
            </a:r>
            <a:r>
              <a:rPr lang="tr-TR" sz="2200" dirty="0" err="1"/>
              <a:t>yapmıştık.Hissenin</a:t>
            </a:r>
            <a:r>
              <a:rPr lang="tr-TR" sz="2200" dirty="0"/>
              <a:t> son fiyatı 148.5 oldu yani elimizdeki hisselerin toplam değeri 1485 </a:t>
            </a:r>
            <a:r>
              <a:rPr lang="tr-TR" sz="2200" dirty="0" err="1"/>
              <a:t>tl</a:t>
            </a:r>
            <a:r>
              <a:rPr lang="tr-TR" sz="2200" dirty="0"/>
              <a:t> oldu. Toplam karımız 1485-1410=75 </a:t>
            </a:r>
            <a:r>
              <a:rPr lang="tr-TR" sz="2200" dirty="0" err="1"/>
              <a:t>tl</a:t>
            </a:r>
            <a:r>
              <a:rPr lang="tr-TR" sz="2200" dirty="0"/>
              <a:t> oldu. Bu da 75/1410=0.05 den %5 </a:t>
            </a:r>
            <a:r>
              <a:rPr lang="tr-TR" sz="2200" dirty="0" err="1"/>
              <a:t>lik</a:t>
            </a:r>
            <a:r>
              <a:rPr lang="tr-TR" sz="2200" dirty="0"/>
              <a:t> bir kar elde ettiğimizi gösterir.</a:t>
            </a:r>
          </a:p>
        </p:txBody>
      </p:sp>
      <p:pic>
        <p:nvPicPr>
          <p:cNvPr id="8" name="Resim 7">
            <a:extLst>
              <a:ext uri="{FF2B5EF4-FFF2-40B4-BE49-F238E27FC236}">
                <a16:creationId xmlns:a16="http://schemas.microsoft.com/office/drawing/2014/main" id="{31C0DECA-BE47-3F1B-557D-531AF4E4E6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6202" y="5889672"/>
            <a:ext cx="5638800" cy="4000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Resim 11">
            <a:extLst>
              <a:ext uri="{FF2B5EF4-FFF2-40B4-BE49-F238E27FC236}">
                <a16:creationId xmlns:a16="http://schemas.microsoft.com/office/drawing/2014/main" id="{44903C83-E08F-B1D8-548B-BDF5B8E840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6201" y="5335425"/>
            <a:ext cx="5638801" cy="3605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2201809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C8219CD-29FB-EFB6-8821-0A9FF7A5A764}"/>
              </a:ext>
            </a:extLst>
          </p:cNvPr>
          <p:cNvSpPr>
            <a:spLocks noGrp="1"/>
          </p:cNvSpPr>
          <p:nvPr>
            <p:ph type="title"/>
          </p:nvPr>
        </p:nvSpPr>
        <p:spPr>
          <a:xfrm>
            <a:off x="640080" y="325369"/>
            <a:ext cx="4897120" cy="1956841"/>
          </a:xfrm>
        </p:spPr>
        <p:txBody>
          <a:bodyPr anchor="b">
            <a:normAutofit/>
          </a:bodyPr>
          <a:lstStyle/>
          <a:p>
            <a:r>
              <a:rPr lang="tr-TR" b="1" dirty="0"/>
              <a:t>Deney 1 Sonucu</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58816A8F-81EE-75AF-5ADB-A2A401CD3650}"/>
              </a:ext>
            </a:extLst>
          </p:cNvPr>
          <p:cNvSpPr>
            <a:spLocks noGrp="1"/>
          </p:cNvSpPr>
          <p:nvPr>
            <p:ph idx="1"/>
          </p:nvPr>
        </p:nvSpPr>
        <p:spPr>
          <a:xfrm>
            <a:off x="304800" y="2872899"/>
            <a:ext cx="4897120" cy="3320668"/>
          </a:xfrm>
        </p:spPr>
        <p:txBody>
          <a:bodyPr>
            <a:noAutofit/>
          </a:bodyPr>
          <a:lstStyle/>
          <a:p>
            <a:r>
              <a:rPr lang="tr-TR" sz="2400" dirty="0"/>
              <a:t>Deney 1 de basitçe </a:t>
            </a:r>
            <a:r>
              <a:rPr lang="tr-TR" sz="2400" dirty="0" err="1"/>
              <a:t>ChatGPT’den</a:t>
            </a:r>
            <a:r>
              <a:rPr lang="tr-TR" sz="2400" dirty="0"/>
              <a:t> bize bir hisse senedi önermesini istedik ve bu hisse senedini 20 gün elimizde tutarak %5’lik bir kar ile toplam 75tl kar elde ettik. Şimdi </a:t>
            </a:r>
            <a:r>
              <a:rPr lang="tr-TR" sz="2400" dirty="0" err="1"/>
              <a:t>ChatGPT’yi</a:t>
            </a:r>
            <a:r>
              <a:rPr lang="tr-TR" sz="2400" dirty="0"/>
              <a:t> daha farklı bir yöntemle kullanarak karımızı daha da artırabilecek miyiz görelim.</a:t>
            </a:r>
          </a:p>
        </p:txBody>
      </p:sp>
      <p:pic>
        <p:nvPicPr>
          <p:cNvPr id="5" name="Resim 4" descr="giyim, kişi, şahıs, iç mekan, ofis binası içeren bir resim&#10;&#10;Açıklama otomatik olarak oluşturuldu">
            <a:extLst>
              <a:ext uri="{FF2B5EF4-FFF2-40B4-BE49-F238E27FC236}">
                <a16:creationId xmlns:a16="http://schemas.microsoft.com/office/drawing/2014/main" id="{181EC37C-E4F6-A761-5BA4-CAAB9568594E}"/>
              </a:ext>
            </a:extLst>
          </p:cNvPr>
          <p:cNvPicPr>
            <a:picLocks noChangeAspect="1"/>
          </p:cNvPicPr>
          <p:nvPr/>
        </p:nvPicPr>
        <p:blipFill>
          <a:blip r:embed="rId2">
            <a:extLst>
              <a:ext uri="{28A0092B-C50C-407E-A947-70E740481C1C}">
                <a14:useLocalDpi xmlns:a14="http://schemas.microsoft.com/office/drawing/2010/main" val="0"/>
              </a:ext>
            </a:extLst>
          </a:blip>
          <a:srcRect t="3494" r="-1" b="18990"/>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39139638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2D4B09AB-A5DA-DD50-DAF0-510C4C766F5A}"/>
              </a:ext>
            </a:extLst>
          </p:cNvPr>
          <p:cNvSpPr>
            <a:spLocks noGrp="1"/>
          </p:cNvSpPr>
          <p:nvPr>
            <p:ph type="title"/>
          </p:nvPr>
        </p:nvSpPr>
        <p:spPr>
          <a:xfrm>
            <a:off x="640080" y="325369"/>
            <a:ext cx="4368602" cy="1956841"/>
          </a:xfrm>
        </p:spPr>
        <p:txBody>
          <a:bodyPr anchor="b">
            <a:normAutofit/>
          </a:bodyPr>
          <a:lstStyle/>
          <a:p>
            <a:r>
              <a:rPr lang="tr-TR" sz="4200" b="1" dirty="0"/>
              <a:t>Deney 2:</a:t>
            </a:r>
            <a:br>
              <a:rPr lang="tr-TR" sz="4200" b="1" dirty="0"/>
            </a:br>
            <a:r>
              <a:rPr lang="tr-TR" sz="4200" b="1" dirty="0"/>
              <a:t>Al-Sat Robotu Yapmak</a:t>
            </a:r>
          </a:p>
        </p:txBody>
      </p:sp>
      <p:sp>
        <p:nvSpPr>
          <p:cNvPr id="2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DE56CF6C-3E2E-1D56-A3D3-7952F393F7CA}"/>
              </a:ext>
            </a:extLst>
          </p:cNvPr>
          <p:cNvSpPr>
            <a:spLocks noGrp="1"/>
          </p:cNvSpPr>
          <p:nvPr>
            <p:ph idx="1"/>
          </p:nvPr>
        </p:nvSpPr>
        <p:spPr>
          <a:xfrm>
            <a:off x="640080" y="2872899"/>
            <a:ext cx="4243589" cy="3320668"/>
          </a:xfrm>
        </p:spPr>
        <p:txBody>
          <a:bodyPr>
            <a:normAutofit/>
          </a:bodyPr>
          <a:lstStyle/>
          <a:p>
            <a:pPr marL="0" indent="0">
              <a:buNone/>
            </a:pPr>
            <a:r>
              <a:rPr lang="tr-TR" sz="2200" dirty="0" err="1"/>
              <a:t>Chatgptnin</a:t>
            </a:r>
            <a:r>
              <a:rPr lang="tr-TR" sz="2200" dirty="0"/>
              <a:t> verdiği verilere göre Tüpraş hissesi almıştık. Şimdi tekrar </a:t>
            </a:r>
            <a:r>
              <a:rPr lang="tr-TR" sz="2200" dirty="0" err="1"/>
              <a:t>ChatGPT’den</a:t>
            </a:r>
            <a:r>
              <a:rPr lang="tr-TR" sz="2200" dirty="0"/>
              <a:t> yardım alarak bu hisseyi hangi noktalarda alım satım işlemleri yaptırmamız gerek onu öğreneceğiz.</a:t>
            </a:r>
          </a:p>
          <a:p>
            <a:pPr marL="0" indent="0">
              <a:buNone/>
            </a:pPr>
            <a:r>
              <a:rPr lang="tr-TR" sz="2200" dirty="0" err="1"/>
              <a:t>Chatgpt’ye</a:t>
            </a:r>
            <a:r>
              <a:rPr lang="tr-TR" sz="2200" dirty="0"/>
              <a:t> </a:t>
            </a:r>
            <a:r>
              <a:rPr lang="tr-TR" sz="2200" dirty="0" err="1"/>
              <a:t>Tradingview’de</a:t>
            </a:r>
            <a:r>
              <a:rPr lang="tr-TR" sz="2200" dirty="0"/>
              <a:t> kullanacağımız grafik üzerinde al-sat noktalarını gösteren bir kod yazmasını istiyoruz.</a:t>
            </a:r>
          </a:p>
        </p:txBody>
      </p:sp>
      <p:pic>
        <p:nvPicPr>
          <p:cNvPr id="9" name="Resim 8" descr="otomat, kişi, şahıs, giyim, iç mekan içeren bir resim&#10;&#10;Açıklama otomatik olarak oluşturuldu">
            <a:extLst>
              <a:ext uri="{FF2B5EF4-FFF2-40B4-BE49-F238E27FC236}">
                <a16:creationId xmlns:a16="http://schemas.microsoft.com/office/drawing/2014/main" id="{556DD4DF-A047-4E87-CB58-A7F70B0E0869}"/>
              </a:ext>
            </a:extLst>
          </p:cNvPr>
          <p:cNvPicPr>
            <a:picLocks noChangeAspect="1"/>
          </p:cNvPicPr>
          <p:nvPr/>
        </p:nvPicPr>
        <p:blipFill>
          <a:blip r:embed="rId2">
            <a:extLst>
              <a:ext uri="{28A0092B-C50C-407E-A947-70E740481C1C}">
                <a14:useLocalDpi xmlns:a14="http://schemas.microsoft.com/office/drawing/2010/main" val="0"/>
              </a:ext>
            </a:extLst>
          </a:blip>
          <a:srcRect t="3927" r="-1" b="18557"/>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0604999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15">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7" name="Resim 6" descr="metin, ekran görüntüsü, yazılım içeren bir resim&#10;&#10;Açıklama otomatik olarak oluşturuldu">
            <a:extLst>
              <a:ext uri="{FF2B5EF4-FFF2-40B4-BE49-F238E27FC236}">
                <a16:creationId xmlns:a16="http://schemas.microsoft.com/office/drawing/2014/main" id="{728B23D5-57AC-5812-103C-E29655F442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4440" y="1012723"/>
            <a:ext cx="5334407" cy="4827637"/>
          </a:xfrm>
          <a:prstGeom prst="rect">
            <a:avLst/>
          </a:prstGeom>
        </p:spPr>
      </p:pic>
      <p:cxnSp>
        <p:nvCxnSpPr>
          <p:cNvPr id="18" name="Straight Connector 17">
            <a:extLst>
              <a:ext uri="{FF2B5EF4-FFF2-40B4-BE49-F238E27FC236}">
                <a16:creationId xmlns:a16="http://schemas.microsoft.com/office/drawing/2014/main" id="{02E9B2EE-76CA-47F3-9977-3F2FCB7FD2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739239"/>
            <a:ext cx="0" cy="32004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Resim 4" descr="metin, ekran görüntüsü, yazı tipi içeren bir resim&#10;&#10;Açıklama otomatik olarak oluşturuldu">
            <a:extLst>
              <a:ext uri="{FF2B5EF4-FFF2-40B4-BE49-F238E27FC236}">
                <a16:creationId xmlns:a16="http://schemas.microsoft.com/office/drawing/2014/main" id="{AEAAF18B-AE1B-A38A-A73E-3D9D3D5A0C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04" y="1818968"/>
            <a:ext cx="5266955" cy="3120671"/>
          </a:xfrm>
          <a:prstGeom prst="rect">
            <a:avLst/>
          </a:prstGeom>
        </p:spPr>
      </p:pic>
    </p:spTree>
    <p:extLst>
      <p:ext uri="{BB962C8B-B14F-4D97-AF65-F5344CB8AC3E}">
        <p14:creationId xmlns:p14="http://schemas.microsoft.com/office/powerpoint/2010/main" val="72914406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6" name="Resim 5" descr="metin, ekran görüntüsü, yazılım içeren bir resim&#10;&#10;Açıklama otomatik olarak oluşturuldu">
            <a:extLst>
              <a:ext uri="{FF2B5EF4-FFF2-40B4-BE49-F238E27FC236}">
                <a16:creationId xmlns:a16="http://schemas.microsoft.com/office/drawing/2014/main" id="{E58B032E-D46A-DD60-8DFD-1C4AE43F8B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6946" y="742595"/>
            <a:ext cx="4569867" cy="4307100"/>
          </a:xfrm>
          <a:prstGeom prst="rect">
            <a:avLst/>
          </a:prstGeom>
        </p:spPr>
      </p:pic>
      <p:cxnSp>
        <p:nvCxnSpPr>
          <p:cNvPr id="20" name="Straight Connector 19">
            <a:extLst>
              <a:ext uri="{FF2B5EF4-FFF2-40B4-BE49-F238E27FC236}">
                <a16:creationId xmlns:a16="http://schemas.microsoft.com/office/drawing/2014/main" id="{02E9B2EE-76CA-47F3-9977-3F2FCB7FD2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739239"/>
            <a:ext cx="0" cy="32004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Resim 8" descr="metin, ekran görüntüsü, yazı tipi içeren bir resim&#10;&#10;Açıklama otomatik olarak oluşturuldu">
            <a:extLst>
              <a:ext uri="{FF2B5EF4-FFF2-40B4-BE49-F238E27FC236}">
                <a16:creationId xmlns:a16="http://schemas.microsoft.com/office/drawing/2014/main" id="{8B0B7FB5-8FFA-2267-4FBC-29E418282D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5188" y="1116093"/>
            <a:ext cx="4539218" cy="3540589"/>
          </a:xfrm>
          <a:prstGeom prst="rect">
            <a:avLst/>
          </a:prstGeom>
        </p:spPr>
      </p:pic>
      <p:sp>
        <p:nvSpPr>
          <p:cNvPr id="2" name="Metin kutusu 1">
            <a:extLst>
              <a:ext uri="{FF2B5EF4-FFF2-40B4-BE49-F238E27FC236}">
                <a16:creationId xmlns:a16="http://schemas.microsoft.com/office/drawing/2014/main" id="{7D414DBC-48F3-DB24-D008-7C89FF75BAF3}"/>
              </a:ext>
            </a:extLst>
          </p:cNvPr>
          <p:cNvSpPr txBox="1"/>
          <p:nvPr/>
        </p:nvSpPr>
        <p:spPr>
          <a:xfrm>
            <a:off x="725739" y="5106822"/>
            <a:ext cx="11098921" cy="830997"/>
          </a:xfrm>
          <a:prstGeom prst="rect">
            <a:avLst/>
          </a:prstGeom>
          <a:noFill/>
        </p:spPr>
        <p:txBody>
          <a:bodyPr wrap="square" rtlCol="0">
            <a:spAutoFit/>
          </a:bodyPr>
          <a:lstStyle/>
          <a:p>
            <a:r>
              <a:rPr lang="tr-TR" sz="1600" dirty="0"/>
              <a:t>Önerdiği birçok indikatörün yanı sıra en sonda ‘’Kompleks Stratejiler için İndikatör Kombinasyonu’’ kısmında</a:t>
            </a:r>
          </a:p>
          <a:p>
            <a:r>
              <a:rPr lang="tr-TR" sz="1600" dirty="0"/>
              <a:t>RSI ve MACD indikatörlerini birlikte kullanarak güçlü bir strateji geliştirilebileceğinden bahsediyor. Bu iki </a:t>
            </a:r>
          </a:p>
          <a:p>
            <a:r>
              <a:rPr lang="tr-TR" sz="1600" dirty="0"/>
              <a:t>İndikatörü hesaba katarak isteğimiz üzerine kod yazıyor, kodun ne işe yaradığını açıklayıp nasıl kullanacağımızı da söylüyor.</a:t>
            </a:r>
          </a:p>
        </p:txBody>
      </p:sp>
    </p:spTree>
    <p:extLst>
      <p:ext uri="{BB962C8B-B14F-4D97-AF65-F5344CB8AC3E}">
        <p14:creationId xmlns:p14="http://schemas.microsoft.com/office/powerpoint/2010/main" val="276836230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6FF42C2-EA15-4154-B242-E98E88CED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D79DE9F7-28C4-4856-BA57-D696E124C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92741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E1F9ED9C-121B-44C6-A308-5824769C4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4A5F8185-F27B-4E99-A06C-007336FE3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95865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43A52751-9B9B-BB3F-5536-3B7ABD240FF1}"/>
              </a:ext>
            </a:extLst>
          </p:cNvPr>
          <p:cNvSpPr>
            <a:spLocks noGrp="1"/>
          </p:cNvSpPr>
          <p:nvPr>
            <p:ph idx="1"/>
          </p:nvPr>
        </p:nvSpPr>
        <p:spPr>
          <a:xfrm>
            <a:off x="838199" y="2359152"/>
            <a:ext cx="4056530" cy="3429000"/>
          </a:xfrm>
        </p:spPr>
        <p:txBody>
          <a:bodyPr>
            <a:normAutofit/>
          </a:bodyPr>
          <a:lstStyle/>
          <a:p>
            <a:r>
              <a:rPr lang="tr-TR" sz="1800" dirty="0" err="1"/>
              <a:t>ChatGPT</a:t>
            </a:r>
            <a:r>
              <a:rPr lang="tr-TR" sz="1800" dirty="0"/>
              <a:t> </a:t>
            </a:r>
            <a:r>
              <a:rPr lang="tr-TR" sz="1800" dirty="0" err="1"/>
              <a:t>TradingView’da</a:t>
            </a:r>
            <a:r>
              <a:rPr lang="tr-TR" sz="1800" dirty="0"/>
              <a:t> kullanmam için bir kod yazdı. Bu kod istenilen hisse grafiğinin üzerinde değişiklik yapıp nerede alım satım emirleri vermemiz gereken yerleri göstermesi gerekiyor.</a:t>
            </a:r>
          </a:p>
          <a:p>
            <a:r>
              <a:rPr lang="tr-TR" sz="1800" dirty="0"/>
              <a:t>İlk söylediği kodu deneyip alım satım sinyallerini tam olarak oluşturamadığını gördük ve sonra daha açık ve net ifadelerle yeni bir </a:t>
            </a:r>
            <a:r>
              <a:rPr lang="tr-TR" sz="1800" dirty="0" err="1"/>
              <a:t>prompt</a:t>
            </a:r>
            <a:r>
              <a:rPr lang="tr-TR" sz="1800" dirty="0"/>
              <a:t> girdik. Kodu istediğimiz şekilde tekrar yazdırdık.</a:t>
            </a:r>
          </a:p>
        </p:txBody>
      </p:sp>
      <p:pic>
        <p:nvPicPr>
          <p:cNvPr id="5" name="Resim 4">
            <a:extLst>
              <a:ext uri="{FF2B5EF4-FFF2-40B4-BE49-F238E27FC236}">
                <a16:creationId xmlns:a16="http://schemas.microsoft.com/office/drawing/2014/main" id="{784FA70A-47D7-544D-4B35-540E1CFF2C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555" y="282119"/>
            <a:ext cx="3319377" cy="3146881"/>
          </a:xfrm>
          <a:prstGeom prst="rect">
            <a:avLst/>
          </a:prstGeom>
        </p:spPr>
      </p:pic>
      <p:pic>
        <p:nvPicPr>
          <p:cNvPr id="7" name="Resim 6">
            <a:extLst>
              <a:ext uri="{FF2B5EF4-FFF2-40B4-BE49-F238E27FC236}">
                <a16:creationId xmlns:a16="http://schemas.microsoft.com/office/drawing/2014/main" id="{E2DFB64A-118B-47CC-49D9-D06AE5F59D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3404" y="282119"/>
            <a:ext cx="3319377" cy="3146881"/>
          </a:xfrm>
          <a:prstGeom prst="rect">
            <a:avLst/>
          </a:prstGeom>
        </p:spPr>
      </p:pic>
      <p:pic>
        <p:nvPicPr>
          <p:cNvPr id="9" name="Resim 8">
            <a:extLst>
              <a:ext uri="{FF2B5EF4-FFF2-40B4-BE49-F238E27FC236}">
                <a16:creationId xmlns:a16="http://schemas.microsoft.com/office/drawing/2014/main" id="{778CAD57-40AE-030F-9E84-288F9A2BD7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0028" y="3518737"/>
            <a:ext cx="4446752" cy="3146881"/>
          </a:xfrm>
          <a:prstGeom prst="rect">
            <a:avLst/>
          </a:prstGeom>
        </p:spPr>
      </p:pic>
      <p:sp>
        <p:nvSpPr>
          <p:cNvPr id="10" name="Metin kutusu 9">
            <a:extLst>
              <a:ext uri="{FF2B5EF4-FFF2-40B4-BE49-F238E27FC236}">
                <a16:creationId xmlns:a16="http://schemas.microsoft.com/office/drawing/2014/main" id="{8F8227CA-2AB5-737D-E3ED-D430BA5D5F00}"/>
              </a:ext>
            </a:extLst>
          </p:cNvPr>
          <p:cNvSpPr txBox="1"/>
          <p:nvPr/>
        </p:nvSpPr>
        <p:spPr>
          <a:xfrm>
            <a:off x="1057381" y="1170432"/>
            <a:ext cx="3598806" cy="461665"/>
          </a:xfrm>
          <a:prstGeom prst="rect">
            <a:avLst/>
          </a:prstGeom>
          <a:noFill/>
        </p:spPr>
        <p:txBody>
          <a:bodyPr wrap="none" rtlCol="0">
            <a:spAutoFit/>
          </a:bodyPr>
          <a:lstStyle/>
          <a:p>
            <a:r>
              <a:rPr lang="tr-TR" sz="2400" b="1" dirty="0"/>
              <a:t>Kodda Ufak Değişiklikler</a:t>
            </a:r>
          </a:p>
        </p:txBody>
      </p:sp>
    </p:spTree>
    <p:extLst>
      <p:ext uri="{BB962C8B-B14F-4D97-AF65-F5344CB8AC3E}">
        <p14:creationId xmlns:p14="http://schemas.microsoft.com/office/powerpoint/2010/main" val="165610675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sim 2" descr="metin, ekran görüntüsü, yazı tipi içeren bir resim&#10;&#10;Açıklama otomatik olarak oluşturuldu">
            <a:extLst>
              <a:ext uri="{FF2B5EF4-FFF2-40B4-BE49-F238E27FC236}">
                <a16:creationId xmlns:a16="http://schemas.microsoft.com/office/drawing/2014/main" id="{A8CC9F82-05F2-3F9C-CF9A-70EE937007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142" y="406456"/>
            <a:ext cx="5221625" cy="6045143"/>
          </a:xfrm>
          <a:prstGeom prst="rect">
            <a:avLst/>
          </a:prstGeom>
        </p:spPr>
      </p:pic>
      <p:sp>
        <p:nvSpPr>
          <p:cNvPr id="4" name="Metin kutusu 3">
            <a:extLst>
              <a:ext uri="{FF2B5EF4-FFF2-40B4-BE49-F238E27FC236}">
                <a16:creationId xmlns:a16="http://schemas.microsoft.com/office/drawing/2014/main" id="{39C0B944-79C9-2924-938A-2099AD74BB7B}"/>
              </a:ext>
            </a:extLst>
          </p:cNvPr>
          <p:cNvSpPr txBox="1"/>
          <p:nvPr/>
        </p:nvSpPr>
        <p:spPr>
          <a:xfrm>
            <a:off x="6412091" y="293003"/>
            <a:ext cx="4434721" cy="2312546"/>
          </a:xfrm>
          <a:prstGeom prst="rect">
            <a:avLst/>
          </a:prstGeom>
        </p:spPr>
        <p:txBody>
          <a:bodyPr vert="horz" lIns="91440" tIns="45720" rIns="91440" bIns="45720" rtlCol="0" anchor="t">
            <a:normAutofit/>
          </a:bodyPr>
          <a:lstStyle/>
          <a:p>
            <a:pPr>
              <a:lnSpc>
                <a:spcPct val="90000"/>
              </a:lnSpc>
              <a:spcAft>
                <a:spcPts val="600"/>
              </a:spcAft>
            </a:pPr>
            <a:r>
              <a:rPr lang="tr-TR" sz="2000" dirty="0">
                <a:solidFill>
                  <a:schemeClr val="tx1">
                    <a:alpha val="80000"/>
                  </a:schemeClr>
                </a:solidFill>
              </a:rPr>
              <a:t>Yaptırdığımız değişikliklerden sonra istediğimiz kodu elde ettik. Şimdi bu kodu </a:t>
            </a:r>
            <a:r>
              <a:rPr lang="tr-TR" sz="2000" dirty="0" err="1">
                <a:solidFill>
                  <a:schemeClr val="tx1">
                    <a:alpha val="80000"/>
                  </a:schemeClr>
                </a:solidFill>
              </a:rPr>
              <a:t>Trandview</a:t>
            </a:r>
            <a:r>
              <a:rPr lang="tr-TR" sz="2000" dirty="0">
                <a:solidFill>
                  <a:schemeClr val="tx1">
                    <a:alpha val="80000"/>
                  </a:schemeClr>
                </a:solidFill>
              </a:rPr>
              <a:t> sitesinde </a:t>
            </a:r>
            <a:r>
              <a:rPr lang="tr-TR" sz="2000" dirty="0" err="1">
                <a:solidFill>
                  <a:schemeClr val="tx1">
                    <a:alpha val="80000"/>
                  </a:schemeClr>
                </a:solidFill>
              </a:rPr>
              <a:t>ChatGPT’nin</a:t>
            </a:r>
            <a:r>
              <a:rPr lang="tr-TR" sz="2000" dirty="0">
                <a:solidFill>
                  <a:schemeClr val="tx1">
                    <a:alpha val="80000"/>
                  </a:schemeClr>
                </a:solidFill>
              </a:rPr>
              <a:t> bize söylediği pine editörü kısmına yazıyoruz. İlgilendiğimiz hissenin grafiğinde bize al-sat yapacağımız noktaları göstermesi gerekiyor.</a:t>
            </a:r>
            <a:endParaRPr lang="en-US" sz="2000" dirty="0">
              <a:solidFill>
                <a:schemeClr val="tx1">
                  <a:alpha val="80000"/>
                </a:schemeClr>
              </a:solidFill>
            </a:endParaRPr>
          </a:p>
        </p:txBody>
      </p:sp>
      <p:cxnSp>
        <p:nvCxnSpPr>
          <p:cNvPr id="29" name="Straight Connector 28">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8" name="Resim 7">
            <a:extLst>
              <a:ext uri="{FF2B5EF4-FFF2-40B4-BE49-F238E27FC236}">
                <a16:creationId xmlns:a16="http://schemas.microsoft.com/office/drawing/2014/main" id="{693B8F9D-93BD-75D7-8C35-F5F1612E1AEA}"/>
              </a:ext>
            </a:extLst>
          </p:cNvPr>
          <p:cNvPicPr>
            <a:picLocks noChangeAspect="1"/>
          </p:cNvPicPr>
          <p:nvPr/>
        </p:nvPicPr>
        <p:blipFill>
          <a:blip r:embed="rId3"/>
          <a:stretch>
            <a:fillRect/>
          </a:stretch>
        </p:blipFill>
        <p:spPr>
          <a:xfrm>
            <a:off x="6059053" y="2605549"/>
            <a:ext cx="5350053" cy="3264696"/>
          </a:xfrm>
          <a:prstGeom prst="rect">
            <a:avLst/>
          </a:prstGeom>
        </p:spPr>
      </p:pic>
    </p:spTree>
    <p:extLst>
      <p:ext uri="{BB962C8B-B14F-4D97-AF65-F5344CB8AC3E}">
        <p14:creationId xmlns:p14="http://schemas.microsoft.com/office/powerpoint/2010/main" val="278130701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etin kutusu 6">
            <a:extLst>
              <a:ext uri="{FF2B5EF4-FFF2-40B4-BE49-F238E27FC236}">
                <a16:creationId xmlns:a16="http://schemas.microsoft.com/office/drawing/2014/main" id="{2CF102FB-E8BA-C3C5-0D5D-07A7E27AF625}"/>
              </a:ext>
            </a:extLst>
          </p:cNvPr>
          <p:cNvSpPr txBox="1"/>
          <p:nvPr/>
        </p:nvSpPr>
        <p:spPr>
          <a:xfrm>
            <a:off x="340987" y="4621162"/>
            <a:ext cx="11697561" cy="1200329"/>
          </a:xfrm>
          <a:prstGeom prst="rect">
            <a:avLst/>
          </a:prstGeom>
          <a:noFill/>
        </p:spPr>
        <p:txBody>
          <a:bodyPr wrap="none" rtlCol="0">
            <a:spAutoFit/>
          </a:bodyPr>
          <a:lstStyle/>
          <a:p>
            <a:r>
              <a:rPr lang="tr-TR" dirty="0"/>
              <a:t>Son yaptırdığımız değişiklikler sonucu tam olarak istediğimiz grafiği elde ettik. Yapay zeka RSI VE MACD indikatörlerini</a:t>
            </a:r>
          </a:p>
          <a:p>
            <a:r>
              <a:rPr lang="tr-TR" dirty="0"/>
              <a:t>hesaba katıp bize alım ve satım seviyelerini gösterdi. Deneyde 20 gün boyunca her gün bu kodu </a:t>
            </a:r>
            <a:r>
              <a:rPr lang="tr-TR" dirty="0" err="1"/>
              <a:t>Tradingview’a</a:t>
            </a:r>
            <a:r>
              <a:rPr lang="tr-TR" dirty="0"/>
              <a:t> girdik ve</a:t>
            </a:r>
          </a:p>
          <a:p>
            <a:r>
              <a:rPr lang="tr-TR" dirty="0"/>
              <a:t>al-sat emirleri verdiği noktalarda sinyal gösterdiği gün alım satım işlemlerimizi yaptık.</a:t>
            </a:r>
          </a:p>
          <a:p>
            <a:r>
              <a:rPr lang="tr-TR" dirty="0"/>
              <a:t>Şimdi deney sonuçlarına göz atalım…</a:t>
            </a:r>
          </a:p>
        </p:txBody>
      </p:sp>
      <p:pic>
        <p:nvPicPr>
          <p:cNvPr id="9" name="Resim 8" descr="metin, çizgi, öykü gelişim çizgisi; kumpas; grafiğini çıkarma, diyagram içeren bir resim&#10;&#10;Açıklama otomatik olarak oluşturuldu">
            <a:extLst>
              <a:ext uri="{FF2B5EF4-FFF2-40B4-BE49-F238E27FC236}">
                <a16:creationId xmlns:a16="http://schemas.microsoft.com/office/drawing/2014/main" id="{22548DB3-E015-611D-61B4-72B03B12C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 y="137528"/>
            <a:ext cx="10881360" cy="4198620"/>
          </a:xfrm>
          <a:prstGeom prst="rect">
            <a:avLst/>
          </a:prstGeom>
        </p:spPr>
      </p:pic>
    </p:spTree>
    <p:extLst>
      <p:ext uri="{BB962C8B-B14F-4D97-AF65-F5344CB8AC3E}">
        <p14:creationId xmlns:p14="http://schemas.microsoft.com/office/powerpoint/2010/main" val="415748531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5E87EE4A-AA36-225A-A6B4-4D53D27A6ADF}"/>
              </a:ext>
            </a:extLst>
          </p:cNvPr>
          <p:cNvSpPr txBox="1"/>
          <p:nvPr/>
        </p:nvSpPr>
        <p:spPr>
          <a:xfrm>
            <a:off x="524455" y="3429000"/>
            <a:ext cx="11143089" cy="3139321"/>
          </a:xfrm>
          <a:prstGeom prst="rect">
            <a:avLst/>
          </a:prstGeom>
          <a:noFill/>
        </p:spPr>
        <p:txBody>
          <a:bodyPr wrap="square" rtlCol="0">
            <a:spAutoFit/>
          </a:bodyPr>
          <a:lstStyle/>
          <a:p>
            <a:r>
              <a:rPr lang="tr-TR" dirty="0"/>
              <a:t>5 Kasım günü al emri verdi ve 10 adet hisse aldık (ALIM)                   	    Maliyet=10x141=1410tl     </a:t>
            </a:r>
          </a:p>
          <a:p>
            <a:r>
              <a:rPr lang="tr-TR" dirty="0"/>
              <a:t>11 Kasım günü sat emri verdi ve 10 adet hisse sattık (SATIM)         	    Kar=10x146=1460,1460-1410=50tl kar</a:t>
            </a:r>
            <a:endParaRPr lang="tr-TR" dirty="0">
              <a:highlight>
                <a:srgbClr val="FFFF00"/>
              </a:highlight>
            </a:endParaRPr>
          </a:p>
          <a:p>
            <a:endParaRPr lang="tr-TR" dirty="0"/>
          </a:p>
          <a:p>
            <a:r>
              <a:rPr lang="tr-TR" dirty="0"/>
              <a:t>13 Kasım günü al emri verdi ve 10 adet hisse aldık (ALIM)             	    Maliyet=10x144=1440tl</a:t>
            </a:r>
          </a:p>
          <a:p>
            <a:r>
              <a:rPr lang="tr-TR" dirty="0"/>
              <a:t>18 Kasım günü sat emri verdi ve 10 adet hisse sattık (SATIM)	    Kar=10x147=1470tl,1470-1440=30tl kar</a:t>
            </a:r>
          </a:p>
          <a:p>
            <a:endParaRPr lang="tr-TR" dirty="0"/>
          </a:p>
          <a:p>
            <a:r>
              <a:rPr lang="tr-TR" dirty="0"/>
              <a:t>21 Kasım günü al emri verdi ve 10 adet hisse aldık (ALIM)                   	    Maliyet=10x142=1420tl</a:t>
            </a:r>
          </a:p>
          <a:p>
            <a:r>
              <a:rPr lang="tr-TR" dirty="0"/>
              <a:t>25 Kasım günü sat emri verdi ve 10 hisse sattık (SATIM)                            Kar=10x148=1480tl,1480-1420=60tl kar</a:t>
            </a:r>
          </a:p>
          <a:p>
            <a:endParaRPr lang="tr-TR" dirty="0"/>
          </a:p>
          <a:p>
            <a:r>
              <a:rPr lang="tr-TR" dirty="0"/>
              <a:t>Toplam=50+30+60=140tl kar elde ettik.</a:t>
            </a:r>
          </a:p>
          <a:p>
            <a:endParaRPr lang="tr-TR" dirty="0"/>
          </a:p>
        </p:txBody>
      </p:sp>
      <p:pic>
        <p:nvPicPr>
          <p:cNvPr id="6" name="Resim 5" descr="metin, çizgi, öykü gelişim çizgisi; kumpas; grafiğini çıkarma, diyagram içeren bir resim&#10;&#10;Açıklama otomatik olarak oluşturuldu">
            <a:extLst>
              <a:ext uri="{FF2B5EF4-FFF2-40B4-BE49-F238E27FC236}">
                <a16:creationId xmlns:a16="http://schemas.microsoft.com/office/drawing/2014/main" id="{A7B0D02A-992F-E1D0-882A-57F804FCB4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9187" y="110141"/>
            <a:ext cx="8193625" cy="3161545"/>
          </a:xfrm>
          <a:prstGeom prst="rect">
            <a:avLst/>
          </a:prstGeom>
        </p:spPr>
      </p:pic>
    </p:spTree>
    <p:extLst>
      <p:ext uri="{BB962C8B-B14F-4D97-AF65-F5344CB8AC3E}">
        <p14:creationId xmlns:p14="http://schemas.microsoft.com/office/powerpoint/2010/main" val="324449713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etin kutusu 3">
            <a:extLst>
              <a:ext uri="{FF2B5EF4-FFF2-40B4-BE49-F238E27FC236}">
                <a16:creationId xmlns:a16="http://schemas.microsoft.com/office/drawing/2014/main" id="{652EC8DB-264C-3665-D0FB-1E21ACB22950}"/>
              </a:ext>
            </a:extLst>
          </p:cNvPr>
          <p:cNvSpPr txBox="1"/>
          <p:nvPr/>
        </p:nvSpPr>
        <p:spPr>
          <a:xfrm>
            <a:off x="640080" y="2760111"/>
            <a:ext cx="4670097" cy="3758676"/>
          </a:xfrm>
          <a:prstGeom prst="rect">
            <a:avLst/>
          </a:prstGeom>
        </p:spPr>
        <p:txBody>
          <a:bodyPr vert="horz" lIns="91440" tIns="45720" rIns="91440" bIns="45720" rtlCol="0">
            <a:normAutofit lnSpcReduction="10000"/>
          </a:bodyPr>
          <a:lstStyle/>
          <a:p>
            <a:pPr>
              <a:lnSpc>
                <a:spcPct val="90000"/>
              </a:lnSpc>
              <a:spcAft>
                <a:spcPts val="600"/>
              </a:spcAft>
            </a:pPr>
            <a:endParaRPr lang="en-US" sz="1500" dirty="0"/>
          </a:p>
          <a:p>
            <a:pPr indent="-228600">
              <a:lnSpc>
                <a:spcPct val="90000"/>
              </a:lnSpc>
              <a:spcAft>
                <a:spcPts val="600"/>
              </a:spcAft>
              <a:buFont typeface="Arial" panose="020B0604020202020204" pitchFamily="34" charset="0"/>
              <a:buChar char="•"/>
            </a:pPr>
            <a:r>
              <a:rPr lang="en-US" dirty="0" err="1"/>
              <a:t>Yapay</a:t>
            </a:r>
            <a:r>
              <a:rPr lang="en-US" dirty="0"/>
              <a:t> </a:t>
            </a:r>
            <a:r>
              <a:rPr lang="en-US" dirty="0" err="1"/>
              <a:t>zeka</a:t>
            </a:r>
            <a:r>
              <a:rPr lang="en-US" dirty="0"/>
              <a:t> al-sat </a:t>
            </a:r>
            <a:r>
              <a:rPr lang="en-US" dirty="0" err="1"/>
              <a:t>raporu</a:t>
            </a:r>
            <a:r>
              <a:rPr lang="en-US" dirty="0"/>
              <a:t> </a:t>
            </a:r>
            <a:r>
              <a:rPr lang="en-US" dirty="0" err="1"/>
              <a:t>sayesinde</a:t>
            </a:r>
            <a:r>
              <a:rPr lang="en-US" dirty="0"/>
              <a:t> </a:t>
            </a:r>
            <a:r>
              <a:rPr lang="en-US" dirty="0" err="1"/>
              <a:t>doğru</a:t>
            </a:r>
            <a:r>
              <a:rPr lang="en-US" dirty="0"/>
              <a:t> </a:t>
            </a:r>
            <a:r>
              <a:rPr lang="en-US" dirty="0" err="1"/>
              <a:t>zamanlarda</a:t>
            </a:r>
            <a:r>
              <a:rPr lang="en-US" dirty="0"/>
              <a:t> al sat</a:t>
            </a:r>
            <a:r>
              <a:rPr lang="tr-TR" dirty="0"/>
              <a:t> </a:t>
            </a:r>
            <a:r>
              <a:rPr lang="en-US" dirty="0" err="1"/>
              <a:t>işlemi</a:t>
            </a:r>
            <a:r>
              <a:rPr lang="en-US" dirty="0"/>
              <a:t> </a:t>
            </a:r>
            <a:r>
              <a:rPr lang="en-US" dirty="0" err="1"/>
              <a:t>yaparak</a:t>
            </a:r>
            <a:r>
              <a:rPr lang="en-US" dirty="0"/>
              <a:t> %10 </a:t>
            </a:r>
            <a:r>
              <a:rPr lang="en-US" dirty="0" err="1"/>
              <a:t>kar</a:t>
            </a:r>
            <a:r>
              <a:rPr lang="en-US" dirty="0"/>
              <a:t> </a:t>
            </a:r>
            <a:r>
              <a:rPr lang="en-US" dirty="0" err="1"/>
              <a:t>ile</a:t>
            </a:r>
            <a:r>
              <a:rPr lang="en-US" dirty="0"/>
              <a:t> </a:t>
            </a:r>
            <a:r>
              <a:rPr lang="en-US" dirty="0" err="1"/>
              <a:t>toplam</a:t>
            </a:r>
            <a:r>
              <a:rPr lang="en-US" dirty="0"/>
              <a:t> 140tl </a:t>
            </a:r>
            <a:r>
              <a:rPr lang="en-US" dirty="0" err="1"/>
              <a:t>kar</a:t>
            </a:r>
            <a:r>
              <a:rPr lang="en-US" dirty="0"/>
              <a:t> </a:t>
            </a:r>
            <a:r>
              <a:rPr lang="en-US" dirty="0" err="1"/>
              <a:t>elde</a:t>
            </a:r>
            <a:r>
              <a:rPr lang="en-US" dirty="0"/>
              <a:t> </a:t>
            </a:r>
            <a:r>
              <a:rPr lang="en-US" dirty="0" err="1"/>
              <a:t>ettik</a:t>
            </a:r>
            <a:r>
              <a:rPr lang="en-US" dirty="0"/>
              <a:t>.</a:t>
            </a:r>
            <a:r>
              <a:rPr lang="tr-TR" dirty="0"/>
              <a:t>Hatta bir üst seviyeye çıkıp alım satım işlemlerini manuel değil de otomatik yapan bir al-sat robotu bile yapılabilir.</a:t>
            </a:r>
            <a:endParaRPr lang="en-US" dirty="0"/>
          </a:p>
          <a:p>
            <a:pPr indent="-228600">
              <a:lnSpc>
                <a:spcPct val="90000"/>
              </a:lnSpc>
              <a:spcAft>
                <a:spcPts val="600"/>
              </a:spcAft>
              <a:buFont typeface="Arial" panose="020B0604020202020204" pitchFamily="34" charset="0"/>
              <a:buChar char="•"/>
            </a:pPr>
            <a:endParaRPr lang="en-US" sz="1500" dirty="0"/>
          </a:p>
          <a:p>
            <a:pPr>
              <a:lnSpc>
                <a:spcPct val="90000"/>
              </a:lnSpc>
              <a:spcAft>
                <a:spcPts val="600"/>
              </a:spcAft>
            </a:pPr>
            <a:r>
              <a:rPr lang="en-US" sz="2000" b="1" dirty="0" err="1"/>
              <a:t>Deney</a:t>
            </a:r>
            <a:r>
              <a:rPr lang="en-US" sz="2000" b="1" dirty="0"/>
              <a:t> 1 </a:t>
            </a:r>
            <a:r>
              <a:rPr lang="en-US" sz="2000" b="1" dirty="0" err="1"/>
              <a:t>ve</a:t>
            </a:r>
            <a:r>
              <a:rPr lang="en-US" sz="2000" b="1" dirty="0"/>
              <a:t> </a:t>
            </a:r>
            <a:r>
              <a:rPr lang="en-US" sz="2000" b="1" dirty="0" err="1"/>
              <a:t>Deney</a:t>
            </a:r>
            <a:r>
              <a:rPr lang="en-US" sz="2000" b="1" dirty="0"/>
              <a:t> 2 </a:t>
            </a:r>
            <a:r>
              <a:rPr lang="en-US" sz="2000" b="1" dirty="0" err="1"/>
              <a:t>Karşılaştırma</a:t>
            </a:r>
            <a:r>
              <a:rPr lang="tr-TR" sz="2000" b="1" dirty="0" err="1"/>
              <a:t>sı</a:t>
            </a:r>
            <a:endParaRPr lang="en-US" sz="2000" b="1" dirty="0"/>
          </a:p>
          <a:p>
            <a:pPr indent="-228600">
              <a:lnSpc>
                <a:spcPct val="90000"/>
              </a:lnSpc>
              <a:spcAft>
                <a:spcPts val="600"/>
              </a:spcAft>
              <a:buFont typeface="Arial" panose="020B0604020202020204" pitchFamily="34" charset="0"/>
              <a:buChar char="•"/>
            </a:pPr>
            <a:endParaRPr lang="en-US" sz="1500" b="1" dirty="0"/>
          </a:p>
          <a:p>
            <a:pPr indent="-228600">
              <a:lnSpc>
                <a:spcPct val="90000"/>
              </a:lnSpc>
              <a:spcAft>
                <a:spcPts val="600"/>
              </a:spcAft>
              <a:buFont typeface="Arial" panose="020B0604020202020204" pitchFamily="34" charset="0"/>
              <a:buChar char="•"/>
            </a:pPr>
            <a:r>
              <a:rPr lang="en-US" dirty="0" err="1"/>
              <a:t>Deney</a:t>
            </a:r>
            <a:r>
              <a:rPr lang="en-US" dirty="0"/>
              <a:t> 1’e </a:t>
            </a:r>
            <a:r>
              <a:rPr lang="en-US" dirty="0" err="1"/>
              <a:t>nazaran</a:t>
            </a:r>
            <a:r>
              <a:rPr lang="en-US" dirty="0"/>
              <a:t> </a:t>
            </a:r>
            <a:r>
              <a:rPr lang="en-US" dirty="0" err="1"/>
              <a:t>Deney</a:t>
            </a:r>
            <a:r>
              <a:rPr lang="en-US" dirty="0"/>
              <a:t> 2’de </a:t>
            </a:r>
            <a:r>
              <a:rPr lang="en-US" dirty="0" err="1"/>
              <a:t>daha</a:t>
            </a:r>
            <a:r>
              <a:rPr lang="en-US" dirty="0"/>
              <a:t> </a:t>
            </a:r>
            <a:r>
              <a:rPr lang="en-US" dirty="0" err="1"/>
              <a:t>detaylı</a:t>
            </a:r>
            <a:r>
              <a:rPr lang="en-US" dirty="0"/>
              <a:t> </a:t>
            </a:r>
            <a:r>
              <a:rPr lang="en-US" dirty="0" err="1"/>
              <a:t>bir</a:t>
            </a:r>
            <a:r>
              <a:rPr lang="en-US" dirty="0"/>
              <a:t> </a:t>
            </a:r>
            <a:r>
              <a:rPr lang="en-US" dirty="0" err="1"/>
              <a:t>promt</a:t>
            </a:r>
            <a:r>
              <a:rPr lang="en-US" dirty="0"/>
              <a:t> </a:t>
            </a:r>
            <a:r>
              <a:rPr lang="en-US" dirty="0" err="1"/>
              <a:t>girdiğimiz</a:t>
            </a:r>
            <a:r>
              <a:rPr lang="en-US" dirty="0"/>
              <a:t> </a:t>
            </a:r>
            <a:r>
              <a:rPr lang="en-US" dirty="0" err="1"/>
              <a:t>için</a:t>
            </a:r>
            <a:r>
              <a:rPr lang="en-US" dirty="0"/>
              <a:t> </a:t>
            </a:r>
            <a:r>
              <a:rPr lang="en-US" dirty="0" err="1"/>
              <a:t>daha</a:t>
            </a:r>
            <a:r>
              <a:rPr lang="en-US" dirty="0"/>
              <a:t> </a:t>
            </a:r>
            <a:r>
              <a:rPr lang="en-US" dirty="0" err="1"/>
              <a:t>kompleks</a:t>
            </a:r>
            <a:r>
              <a:rPr lang="en-US" dirty="0"/>
              <a:t> </a:t>
            </a:r>
            <a:r>
              <a:rPr lang="en-US" dirty="0" err="1"/>
              <a:t>bir</a:t>
            </a:r>
            <a:r>
              <a:rPr lang="en-US" dirty="0"/>
              <a:t> </a:t>
            </a:r>
            <a:r>
              <a:rPr lang="en-US" dirty="0" err="1"/>
              <a:t>öneri</a:t>
            </a:r>
            <a:r>
              <a:rPr lang="en-US" dirty="0"/>
              <a:t> </a:t>
            </a:r>
            <a:r>
              <a:rPr lang="en-US" dirty="0" err="1"/>
              <a:t>aldık</a:t>
            </a:r>
            <a:r>
              <a:rPr lang="en-US" dirty="0"/>
              <a:t> </a:t>
            </a:r>
            <a:r>
              <a:rPr lang="en-US" dirty="0" err="1"/>
              <a:t>ve</a:t>
            </a:r>
            <a:r>
              <a:rPr lang="en-US" dirty="0"/>
              <a:t> </a:t>
            </a:r>
            <a:r>
              <a:rPr lang="en-US" dirty="0" err="1"/>
              <a:t>karımız</a:t>
            </a:r>
            <a:r>
              <a:rPr lang="en-US" dirty="0"/>
              <a:t> da buna </a:t>
            </a:r>
            <a:r>
              <a:rPr lang="en-US" dirty="0" err="1"/>
              <a:t>göre</a:t>
            </a:r>
            <a:r>
              <a:rPr lang="en-US" dirty="0"/>
              <a:t> </a:t>
            </a:r>
            <a:r>
              <a:rPr lang="en-US" dirty="0" err="1"/>
              <a:t>çok</a:t>
            </a:r>
            <a:r>
              <a:rPr lang="en-US" dirty="0"/>
              <a:t> </a:t>
            </a:r>
            <a:r>
              <a:rPr lang="en-US" dirty="0" err="1"/>
              <a:t>daha</a:t>
            </a:r>
            <a:r>
              <a:rPr lang="en-US" dirty="0"/>
              <a:t> </a:t>
            </a:r>
            <a:r>
              <a:rPr lang="en-US" dirty="0" err="1"/>
              <a:t>fazla</a:t>
            </a:r>
            <a:r>
              <a:rPr lang="en-US" dirty="0"/>
              <a:t> </a:t>
            </a:r>
            <a:r>
              <a:rPr lang="en-US" dirty="0" err="1"/>
              <a:t>arttı</a:t>
            </a:r>
            <a:r>
              <a:rPr lang="en-US" dirty="0"/>
              <a:t>.</a:t>
            </a:r>
          </a:p>
          <a:p>
            <a:pPr indent="-228600">
              <a:lnSpc>
                <a:spcPct val="90000"/>
              </a:lnSpc>
              <a:spcAft>
                <a:spcPts val="600"/>
              </a:spcAft>
              <a:buFont typeface="Arial" panose="020B0604020202020204" pitchFamily="34" charset="0"/>
              <a:buChar char="•"/>
            </a:pPr>
            <a:endParaRPr lang="en-US" sz="1500" dirty="0"/>
          </a:p>
          <a:p>
            <a:pPr indent="-228600">
              <a:lnSpc>
                <a:spcPct val="90000"/>
              </a:lnSpc>
              <a:spcAft>
                <a:spcPts val="600"/>
              </a:spcAft>
              <a:buFont typeface="Arial" panose="020B0604020202020204" pitchFamily="34" charset="0"/>
              <a:buChar char="•"/>
            </a:pPr>
            <a:endParaRPr lang="en-US" sz="1500" dirty="0"/>
          </a:p>
        </p:txBody>
      </p:sp>
      <p:pic>
        <p:nvPicPr>
          <p:cNvPr id="6" name="Resim 5" descr="iç mekan, giyim, ofis binası, kişi, şahıs içeren bir resim&#10;&#10;Açıklama otomatik olarak oluşturuldu">
            <a:extLst>
              <a:ext uri="{FF2B5EF4-FFF2-40B4-BE49-F238E27FC236}">
                <a16:creationId xmlns:a16="http://schemas.microsoft.com/office/drawing/2014/main" id="{C92C4B1B-E861-EBFA-A9B5-9AE72ED821D8}"/>
              </a:ext>
            </a:extLst>
          </p:cNvPr>
          <p:cNvPicPr>
            <a:picLocks noChangeAspect="1"/>
          </p:cNvPicPr>
          <p:nvPr/>
        </p:nvPicPr>
        <p:blipFill>
          <a:blip r:embed="rId2">
            <a:extLst>
              <a:ext uri="{28A0092B-C50C-407E-A947-70E740481C1C}">
                <a14:useLocalDpi xmlns:a14="http://schemas.microsoft.com/office/drawing/2010/main" val="0"/>
              </a:ext>
            </a:extLst>
          </a:blip>
          <a:srcRect t="11131" r="-1" b="1135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7" name="Metin kutusu 6">
            <a:extLst>
              <a:ext uri="{FF2B5EF4-FFF2-40B4-BE49-F238E27FC236}">
                <a16:creationId xmlns:a16="http://schemas.microsoft.com/office/drawing/2014/main" id="{D9D7C591-E4B2-8BAF-0C2F-E1EB0FA3AC50}"/>
              </a:ext>
            </a:extLst>
          </p:cNvPr>
          <p:cNvSpPr txBox="1"/>
          <p:nvPr/>
        </p:nvSpPr>
        <p:spPr>
          <a:xfrm>
            <a:off x="503820" y="1549936"/>
            <a:ext cx="4304063" cy="769441"/>
          </a:xfrm>
          <a:prstGeom prst="rect">
            <a:avLst/>
          </a:prstGeom>
          <a:noFill/>
        </p:spPr>
        <p:txBody>
          <a:bodyPr wrap="none" rtlCol="0">
            <a:spAutoFit/>
          </a:bodyPr>
          <a:lstStyle/>
          <a:p>
            <a:r>
              <a:rPr lang="tr-TR" sz="4400" b="1" dirty="0"/>
              <a:t>Deney 2 Sonucu</a:t>
            </a:r>
          </a:p>
        </p:txBody>
      </p:sp>
    </p:spTree>
    <p:extLst>
      <p:ext uri="{BB962C8B-B14F-4D97-AF65-F5344CB8AC3E}">
        <p14:creationId xmlns:p14="http://schemas.microsoft.com/office/powerpoint/2010/main" val="345996945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4698A1C-DDFD-DC40-FC82-3291A8FBFFCC}"/>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76E63C8-7348-47D4-2DDD-0C2E82FC3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 name="Rectangle 15">
            <a:extLst>
              <a:ext uri="{FF2B5EF4-FFF2-40B4-BE49-F238E27FC236}">
                <a16:creationId xmlns:a16="http://schemas.microsoft.com/office/drawing/2014/main" id="{FAA588BB-8573-C3C6-7A5C-FB3F7AF9D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ptos" panose="02110004020202020204"/>
              <a:ea typeface="+mn-ea"/>
              <a:cs typeface="+mn-cs"/>
            </a:endParaRPr>
          </a:p>
        </p:txBody>
      </p:sp>
      <p:pic>
        <p:nvPicPr>
          <p:cNvPr id="9" name="Resim 8" descr="kurgusal karakter, ekran görüntüsü, çizgi film, giyim içeren bir resim&#10;&#10;Açıklama otomatik olarak oluşturuldu">
            <a:extLst>
              <a:ext uri="{FF2B5EF4-FFF2-40B4-BE49-F238E27FC236}">
                <a16:creationId xmlns:a16="http://schemas.microsoft.com/office/drawing/2014/main" id="{DE6532E3-6DCA-7C46-594C-EF8C68C37481}"/>
              </a:ext>
            </a:extLst>
          </p:cNvPr>
          <p:cNvPicPr>
            <a:picLocks noChangeAspect="1"/>
          </p:cNvPicPr>
          <p:nvPr/>
        </p:nvPicPr>
        <p:blipFill>
          <a:blip r:embed="rId2">
            <a:alphaModFix amt="60000"/>
            <a:extLst>
              <a:ext uri="{28A0092B-C50C-407E-A947-70E740481C1C}">
                <a14:useLocalDpi xmlns:a14="http://schemas.microsoft.com/office/drawing/2010/main" val="0"/>
              </a:ext>
            </a:extLst>
          </a:blip>
          <a:srcRect/>
          <a:stretch/>
        </p:blipFill>
        <p:spPr>
          <a:xfrm>
            <a:off x="-1" y="10"/>
            <a:ext cx="12192001" cy="6857990"/>
          </a:xfrm>
          <a:prstGeom prst="rect">
            <a:avLst/>
          </a:prstGeom>
        </p:spPr>
      </p:pic>
      <p:pic>
        <p:nvPicPr>
          <p:cNvPr id="11" name="Resim 10">
            <a:extLst>
              <a:ext uri="{FF2B5EF4-FFF2-40B4-BE49-F238E27FC236}">
                <a16:creationId xmlns:a16="http://schemas.microsoft.com/office/drawing/2014/main" id="{605C2087-3928-E352-8319-CC18C6DB0BC9}"/>
              </a:ext>
            </a:extLst>
          </p:cNvPr>
          <p:cNvPicPr>
            <a:picLocks noChangeAspect="1"/>
          </p:cNvPicPr>
          <p:nvPr/>
        </p:nvPicPr>
        <p:blipFill>
          <a:blip r:embed="rId3"/>
          <a:stretch>
            <a:fillRect/>
          </a:stretch>
        </p:blipFill>
        <p:spPr>
          <a:xfrm>
            <a:off x="645734" y="572776"/>
            <a:ext cx="10187299" cy="5712447"/>
          </a:xfrm>
          <a:prstGeom prst="rect">
            <a:avLst/>
          </a:prstGeom>
        </p:spPr>
      </p:pic>
    </p:spTree>
    <p:extLst>
      <p:ext uri="{BB962C8B-B14F-4D97-AF65-F5344CB8AC3E}">
        <p14:creationId xmlns:p14="http://schemas.microsoft.com/office/powerpoint/2010/main" val="13194157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256F195F-5959-A57C-BBA3-F0B6246534E1}"/>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dirty="0" err="1"/>
              <a:t>Yapay</a:t>
            </a:r>
            <a:r>
              <a:rPr lang="en-US" sz="5400" dirty="0"/>
              <a:t> </a:t>
            </a:r>
            <a:r>
              <a:rPr lang="en-US" sz="5400" dirty="0" err="1"/>
              <a:t>zeka</a:t>
            </a:r>
            <a:r>
              <a:rPr lang="en-US" sz="5400" dirty="0"/>
              <a:t> Ve </a:t>
            </a:r>
            <a:r>
              <a:rPr lang="en-US" sz="5400" dirty="0" err="1"/>
              <a:t>Etik</a:t>
            </a:r>
            <a:endParaRPr lang="en-US" sz="5400" dirty="0"/>
          </a:p>
        </p:txBody>
      </p:sp>
      <p:sp>
        <p:nvSpPr>
          <p:cNvPr id="39"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descr="durağan yaşam, cansız doğa, iç mekan, ahşap, tahtadan içeren bir resim&#10;&#10;Açıklama otomatik olarak oluşturuldu">
            <a:extLst>
              <a:ext uri="{FF2B5EF4-FFF2-40B4-BE49-F238E27FC236}">
                <a16:creationId xmlns:a16="http://schemas.microsoft.com/office/drawing/2014/main" id="{3D1D9EBC-A416-E1A9-C3AE-495055BD96A2}"/>
              </a:ext>
            </a:extLst>
          </p:cNvPr>
          <p:cNvPicPr>
            <a:picLocks noChangeAspect="1"/>
          </p:cNvPicPr>
          <p:nvPr/>
        </p:nvPicPr>
        <p:blipFill>
          <a:blip r:embed="rId2"/>
          <a:srcRect b="30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63549853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615265C-E353-9A6D-9356-068C6A02D6A5}"/>
              </a:ext>
            </a:extLst>
          </p:cNvPr>
          <p:cNvSpPr>
            <a:spLocks noGrp="1"/>
          </p:cNvSpPr>
          <p:nvPr>
            <p:ph type="title"/>
          </p:nvPr>
        </p:nvSpPr>
        <p:spPr>
          <a:xfrm>
            <a:off x="640080" y="325369"/>
            <a:ext cx="4368602" cy="1956841"/>
          </a:xfrm>
        </p:spPr>
        <p:txBody>
          <a:bodyPr anchor="b">
            <a:normAutofit/>
          </a:bodyPr>
          <a:lstStyle/>
          <a:p>
            <a:r>
              <a:rPr lang="tr-TR" sz="5400" dirty="0"/>
              <a:t>ETİK</a:t>
            </a:r>
          </a:p>
        </p:txBody>
      </p:sp>
      <p:sp>
        <p:nvSpPr>
          <p:cNvPr id="3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çerik Yer Tutucusu 2">
            <a:extLst>
              <a:ext uri="{FF2B5EF4-FFF2-40B4-BE49-F238E27FC236}">
                <a16:creationId xmlns:a16="http://schemas.microsoft.com/office/drawing/2014/main" id="{5BF1C169-6801-693B-2D94-F032344A7E08}"/>
              </a:ext>
            </a:extLst>
          </p:cNvPr>
          <p:cNvSpPr>
            <a:spLocks noGrp="1"/>
          </p:cNvSpPr>
          <p:nvPr>
            <p:ph idx="1"/>
          </p:nvPr>
        </p:nvSpPr>
        <p:spPr>
          <a:xfrm>
            <a:off x="640080" y="2872899"/>
            <a:ext cx="4243589" cy="3320668"/>
          </a:xfrm>
        </p:spPr>
        <p:txBody>
          <a:bodyPr>
            <a:normAutofit/>
          </a:bodyPr>
          <a:lstStyle/>
          <a:p>
            <a:r>
              <a:rPr lang="tr-TR" sz="1700" b="1" dirty="0"/>
              <a:t>1</a:t>
            </a:r>
            <a:r>
              <a:rPr lang="tr-TR" sz="1700" dirty="0"/>
              <a:t>. Giriş: Yapay Zekanın Finansal Alanlardaki Kullanımı ve Etik Boyut</a:t>
            </a:r>
          </a:p>
          <a:p>
            <a:r>
              <a:rPr kumimoji="0" lang="tr-TR" sz="1700" b="1" i="0" u="none" strike="noStrike" kern="1200" cap="none" spc="0" normalizeH="0" baseline="0" noProof="0" dirty="0">
                <a:ln>
                  <a:noFill/>
                </a:ln>
                <a:effectLst/>
                <a:uLnTx/>
                <a:uFillTx/>
                <a:ea typeface="+mj-ea"/>
                <a:cs typeface="+mj-cs"/>
              </a:rPr>
              <a:t>2</a:t>
            </a:r>
            <a:r>
              <a:rPr kumimoji="0" lang="tr-TR" sz="1700" i="0" u="none" strike="noStrike" kern="1200" cap="none" spc="0" normalizeH="0" baseline="0" noProof="0" dirty="0">
                <a:ln>
                  <a:noFill/>
                </a:ln>
                <a:effectLst/>
                <a:uLnTx/>
                <a:uFillTx/>
                <a:ea typeface="+mj-ea"/>
                <a:cs typeface="+mj-cs"/>
              </a:rPr>
              <a:t>. Yapay Zekanın Etik Riskleri</a:t>
            </a:r>
          </a:p>
          <a:p>
            <a:r>
              <a:rPr lang="tr-TR" sz="1700" b="1" dirty="0"/>
              <a:t>3</a:t>
            </a:r>
            <a:r>
              <a:rPr lang="tr-TR" sz="1700" dirty="0"/>
              <a:t>. Verilerin Doğruluğunu ve Güvenilirliğini Kontrol Etme Yöntemleri</a:t>
            </a:r>
          </a:p>
          <a:p>
            <a:r>
              <a:rPr lang="tr-TR" sz="1700" b="1" dirty="0"/>
              <a:t>4</a:t>
            </a:r>
            <a:r>
              <a:rPr lang="tr-TR" sz="1700" dirty="0"/>
              <a:t>. Yapay Zekanın Kullanımı: Etik Fırsatlar</a:t>
            </a:r>
          </a:p>
          <a:p>
            <a:r>
              <a:rPr lang="tr-TR" sz="1700" b="1" dirty="0"/>
              <a:t>5</a:t>
            </a:r>
            <a:r>
              <a:rPr lang="tr-TR" sz="1700" dirty="0"/>
              <a:t>. Toplumsal Etki ve Kullanıcı Güveni</a:t>
            </a:r>
          </a:p>
          <a:p>
            <a:r>
              <a:rPr lang="tr-TR" sz="1700" b="1" dirty="0"/>
              <a:t>6</a:t>
            </a:r>
            <a:r>
              <a:rPr lang="tr-TR" sz="1700" dirty="0"/>
              <a:t>. Sonuç ve Öneriler</a:t>
            </a:r>
            <a:br>
              <a:rPr lang="tr-TR" sz="1700" dirty="0"/>
            </a:br>
            <a:br>
              <a:rPr lang="tr-TR" sz="1700" b="1" dirty="0"/>
            </a:br>
            <a:br>
              <a:rPr lang="tr-TR" sz="1700" b="1" dirty="0"/>
            </a:br>
            <a:endParaRPr lang="tr-TR" sz="1700" dirty="0"/>
          </a:p>
        </p:txBody>
      </p:sp>
      <p:pic>
        <p:nvPicPr>
          <p:cNvPr id="17" name="Picture 4" descr="Dijital hisse senedi pazarı grafiği">
            <a:extLst>
              <a:ext uri="{FF2B5EF4-FFF2-40B4-BE49-F238E27FC236}">
                <a16:creationId xmlns:a16="http://schemas.microsoft.com/office/drawing/2014/main" id="{DA916932-73BD-2E9F-8782-3C99BDA7B0B9}"/>
              </a:ext>
            </a:extLst>
          </p:cNvPr>
          <p:cNvPicPr>
            <a:picLocks noChangeAspect="1"/>
          </p:cNvPicPr>
          <p:nvPr/>
        </p:nvPicPr>
        <p:blipFill>
          <a:blip r:embed="rId2"/>
          <a:srcRect l="17958" r="13836"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11225618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57">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C550970B-9CCE-0182-EDB4-59884EAEE357}"/>
              </a:ext>
            </a:extLst>
          </p:cNvPr>
          <p:cNvSpPr>
            <a:spLocks noGrp="1"/>
          </p:cNvSpPr>
          <p:nvPr>
            <p:ph type="title"/>
          </p:nvPr>
        </p:nvSpPr>
        <p:spPr>
          <a:xfrm>
            <a:off x="640080" y="325369"/>
            <a:ext cx="4368602" cy="1956841"/>
          </a:xfrm>
        </p:spPr>
        <p:txBody>
          <a:bodyPr anchor="b">
            <a:normAutofit/>
          </a:bodyPr>
          <a:lstStyle/>
          <a:p>
            <a:r>
              <a:rPr lang="tr-TR" sz="3000" b="1" dirty="0"/>
              <a:t>1. Giriş: Yapay Zekanın Finansal Alanlardaki Kullanımı ve Etik Boyut</a:t>
            </a:r>
            <a:br>
              <a:rPr lang="tr-TR" sz="3000" b="1" dirty="0"/>
            </a:br>
            <a:endParaRPr lang="tr-TR" sz="3000" dirty="0"/>
          </a:p>
        </p:txBody>
      </p:sp>
      <p:sp>
        <p:nvSpPr>
          <p:cNvPr id="60"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İçerik Yer Tutucusu 26">
            <a:extLst>
              <a:ext uri="{FF2B5EF4-FFF2-40B4-BE49-F238E27FC236}">
                <a16:creationId xmlns:a16="http://schemas.microsoft.com/office/drawing/2014/main" id="{E30C2325-CACA-021D-C372-5B136FD9C2D1}"/>
              </a:ext>
            </a:extLst>
          </p:cNvPr>
          <p:cNvSpPr>
            <a:spLocks noGrp="1"/>
          </p:cNvSpPr>
          <p:nvPr>
            <p:ph idx="1"/>
          </p:nvPr>
        </p:nvSpPr>
        <p:spPr>
          <a:xfrm>
            <a:off x="640080" y="2872899"/>
            <a:ext cx="4243589" cy="3320668"/>
          </a:xfrm>
        </p:spPr>
        <p:txBody>
          <a:bodyPr>
            <a:normAutofit/>
          </a:bodyPr>
          <a:lstStyle/>
          <a:p>
            <a:pPr lvl="0"/>
            <a:r>
              <a:rPr lang="tr-TR" sz="1500" dirty="0">
                <a:cs typeface="Times New Roman" panose="02020603050405020304" pitchFamily="18" charset="0"/>
              </a:rPr>
              <a:t>Yapay zeka, finansal işlemler için oldukça etkili bir şekilde kullanılmaktadır. Ancak, bu teknolojiler fırsatların yanı sıra etik açıdan bazı riskler de taşır. </a:t>
            </a:r>
          </a:p>
          <a:p>
            <a:pPr lvl="0"/>
            <a:r>
              <a:rPr lang="tr-TR" sz="1500" dirty="0">
                <a:cs typeface="Times New Roman" panose="02020603050405020304" pitchFamily="18" charset="0"/>
              </a:rPr>
              <a:t>Örneğin, bireylerin kararlarını doğrudan etkileyerek finansal bağımlılığa yol açabilir ya da yanlış yönlendirmeler yapabilir.</a:t>
            </a:r>
            <a:endParaRPr lang="en-US" sz="1500" dirty="0">
              <a:cs typeface="Times New Roman" panose="02020603050405020304" pitchFamily="18" charset="0"/>
            </a:endParaRPr>
          </a:p>
          <a:p>
            <a:r>
              <a:rPr lang="tr-TR" sz="1500" b="1" dirty="0">
                <a:cs typeface="Times New Roman" panose="02020603050405020304" pitchFamily="18" charset="0"/>
              </a:rPr>
              <a:t>Projeden Örnek</a:t>
            </a:r>
            <a:r>
              <a:rPr lang="tr-TR" sz="1500" dirty="0">
                <a:cs typeface="Times New Roman" panose="02020603050405020304" pitchFamily="18" charset="0"/>
              </a:rPr>
              <a:t>:</a:t>
            </a:r>
            <a:br>
              <a:rPr lang="tr-TR" sz="1500" dirty="0">
                <a:cs typeface="Times New Roman" panose="02020603050405020304" pitchFamily="18" charset="0"/>
              </a:rPr>
            </a:br>
            <a:r>
              <a:rPr lang="tr-TR" sz="1500" dirty="0" err="1">
                <a:cs typeface="Times New Roman" panose="02020603050405020304" pitchFamily="18" charset="0"/>
              </a:rPr>
              <a:t>ChatGPT’nin</a:t>
            </a:r>
            <a:r>
              <a:rPr lang="tr-TR" sz="1500" dirty="0">
                <a:cs typeface="Times New Roman" panose="02020603050405020304" pitchFamily="18" charset="0"/>
              </a:rPr>
              <a:t> Tüpraş hissesi önerisi, doğru bir veri setine dayalı olsa da, piyasa koşullarındaki ani değişiklikler bu kararın etkisini hızla değiştirebilirdi. Bu durum, yapay zeka önerilerinin insan kontrolüyle desteklenmesi gerektiğini gösteriyor</a:t>
            </a:r>
            <a:r>
              <a:rPr lang="tr-TR" sz="1500" dirty="0"/>
              <a:t>.</a:t>
            </a:r>
            <a:endParaRPr lang="en-US" sz="1500" dirty="0"/>
          </a:p>
          <a:p>
            <a:endParaRPr lang="tr-TR" sz="1500" dirty="0"/>
          </a:p>
          <a:p>
            <a:endParaRPr lang="tr-TR" sz="1500" dirty="0"/>
          </a:p>
        </p:txBody>
      </p:sp>
      <p:pic>
        <p:nvPicPr>
          <p:cNvPr id="17" name="Resim 16" descr="gece, bina, şehir, hafif içeren bir resim&#10;&#10;Açıklama otomatik olarak oluşturuldu">
            <a:extLst>
              <a:ext uri="{FF2B5EF4-FFF2-40B4-BE49-F238E27FC236}">
                <a16:creationId xmlns:a16="http://schemas.microsoft.com/office/drawing/2014/main" id="{774F0B83-FCDB-7604-BEBA-2881A9A76EEF}"/>
              </a:ext>
            </a:extLst>
          </p:cNvPr>
          <p:cNvPicPr>
            <a:picLocks noChangeAspect="1"/>
          </p:cNvPicPr>
          <p:nvPr/>
        </p:nvPicPr>
        <p:blipFill>
          <a:blip r:embed="rId3">
            <a:extLst>
              <a:ext uri="{28A0092B-C50C-407E-A947-70E740481C1C}">
                <a14:useLocalDpi xmlns:a14="http://schemas.microsoft.com/office/drawing/2010/main" val="0"/>
              </a:ext>
            </a:extLst>
          </a:blip>
          <a:srcRect b="30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5" name="AutoShape 4" descr="A conceptual digital graphic illustrating a stock market data analysis algorithm. The image features a glowing abstract grid representing financial data with upward and downward trends in vibrant colors such as blue and green. Overlaying the grid are algorithmic nodes and lines connecting data points, symbolizing machine learning processes. The background has a futuristic feel, with subtle digital patterns resembling circuit boards.">
            <a:extLst>
              <a:ext uri="{FF2B5EF4-FFF2-40B4-BE49-F238E27FC236}">
                <a16:creationId xmlns:a16="http://schemas.microsoft.com/office/drawing/2014/main" id="{5F8401AC-62A7-2904-AE36-29650C48C37D}"/>
              </a:ext>
            </a:extLst>
          </p:cNvPr>
          <p:cNvSpPr>
            <a:spLocks noChangeAspect="1" noChangeArrowheads="1"/>
          </p:cNvSpPr>
          <p:nvPr/>
        </p:nvSpPr>
        <p:spPr bwMode="auto">
          <a:xfrm>
            <a:off x="2667000" y="1097280"/>
            <a:ext cx="6858000" cy="576072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sp>
        <p:nvSpPr>
          <p:cNvPr id="9" name="AutoShape 6" descr="A conceptual digital graphic illustrating a stock market data analysis algorithm. The image features a glowing abstract grid representing financial data with upward and downward trends in vibrant colors such as blue and green. Overlaying the grid are algorithmic nodes and lines connecting data points, symbolizing machine learning processes. The background has a futuristic feel, with subtle digital patterns resembling circuit boards.">
            <a:extLst>
              <a:ext uri="{FF2B5EF4-FFF2-40B4-BE49-F238E27FC236}">
                <a16:creationId xmlns:a16="http://schemas.microsoft.com/office/drawing/2014/main" id="{FA24A405-4924-43C9-9C6B-EF1EC10E600F}"/>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spTree>
    <p:extLst>
      <p:ext uri="{BB962C8B-B14F-4D97-AF65-F5344CB8AC3E}">
        <p14:creationId xmlns:p14="http://schemas.microsoft.com/office/powerpoint/2010/main" val="309602809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1" name="Rectangle 2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D1DD4131-8198-9B3D-791F-4663F570E0DF}"/>
              </a:ext>
            </a:extLst>
          </p:cNvPr>
          <p:cNvSpPr>
            <a:spLocks noGrp="1"/>
          </p:cNvSpPr>
          <p:nvPr>
            <p:ph type="title"/>
          </p:nvPr>
        </p:nvSpPr>
        <p:spPr>
          <a:xfrm>
            <a:off x="761803" y="350196"/>
            <a:ext cx="4646904" cy="1624520"/>
          </a:xfrm>
        </p:spPr>
        <p:txBody>
          <a:bodyPr anchor="ctr">
            <a:normAutofit/>
          </a:bodyPr>
          <a:lstStyle/>
          <a:p>
            <a:r>
              <a:rPr lang="tr-TR" sz="4000" b="1" dirty="0"/>
              <a:t>2. Yapay Zekanın Etik Riskleri</a:t>
            </a:r>
          </a:p>
        </p:txBody>
      </p:sp>
      <p:pic>
        <p:nvPicPr>
          <p:cNvPr id="14" name="Resim 13" descr="ölçek, tartı içeren bir resim&#10;&#10;Açıklama otomatik olarak oluşturuldu">
            <a:extLst>
              <a:ext uri="{FF2B5EF4-FFF2-40B4-BE49-F238E27FC236}">
                <a16:creationId xmlns:a16="http://schemas.microsoft.com/office/drawing/2014/main" id="{94B8A81D-0E64-A2E4-8661-C96C16A335FF}"/>
              </a:ext>
            </a:extLst>
          </p:cNvPr>
          <p:cNvPicPr>
            <a:picLocks noChangeAspect="1"/>
          </p:cNvPicPr>
          <p:nvPr/>
        </p:nvPicPr>
        <p:blipFill>
          <a:blip r:embed="rId2">
            <a:extLst>
              <a:ext uri="{28A0092B-C50C-407E-A947-70E740481C1C}">
                <a14:useLocalDpi xmlns:a14="http://schemas.microsoft.com/office/drawing/2010/main" val="0"/>
              </a:ext>
            </a:extLst>
          </a:blip>
          <a:srcRect r="11012"/>
          <a:stretch/>
        </p:blipFill>
        <p:spPr>
          <a:xfrm>
            <a:off x="6096000" y="1"/>
            <a:ext cx="6102825" cy="6858000"/>
          </a:xfrm>
          <a:prstGeom prst="rect">
            <a:avLst/>
          </a:prstGeom>
        </p:spPr>
      </p:pic>
      <p:graphicFrame>
        <p:nvGraphicFramePr>
          <p:cNvPr id="5" name="İçerik Yer Tutucusu 2">
            <a:extLst>
              <a:ext uri="{FF2B5EF4-FFF2-40B4-BE49-F238E27FC236}">
                <a16:creationId xmlns:a16="http://schemas.microsoft.com/office/drawing/2014/main" id="{C7DC2FC6-04BF-03D4-373E-C5DA8EF045FF}"/>
              </a:ext>
            </a:extLst>
          </p:cNvPr>
          <p:cNvGraphicFramePr>
            <a:graphicFrameLocks noGrp="1"/>
          </p:cNvGraphicFramePr>
          <p:nvPr>
            <p:ph idx="1"/>
            <p:extLst>
              <p:ext uri="{D42A27DB-BD31-4B8C-83A1-F6EECF244321}">
                <p14:modId xmlns:p14="http://schemas.microsoft.com/office/powerpoint/2010/main" val="4039114762"/>
              </p:ext>
            </p:extLst>
          </p:nvPr>
        </p:nvGraphicFramePr>
        <p:xfrm>
          <a:off x="761802" y="2743200"/>
          <a:ext cx="4646905" cy="36131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AutoShape 3" descr="An artistic illustration of a scale, where one side has the word 'Ethics' and the other side has the word 'Risk.' The scale is perfectly balanced, with a modern design, soft gradients, and a professional look. The background is minimalistic with neutral tones.">
            <a:extLst>
              <a:ext uri="{FF2B5EF4-FFF2-40B4-BE49-F238E27FC236}">
                <a16:creationId xmlns:a16="http://schemas.microsoft.com/office/drawing/2014/main" id="{245F6A1D-DFCE-51A8-1EEE-5A468C9DDF33}"/>
              </a:ext>
            </a:extLst>
          </p:cNvPr>
          <p:cNvSpPr>
            <a:spLocks noChangeAspect="1" noChangeArrowheads="1"/>
          </p:cNvSpPr>
          <p:nvPr/>
        </p:nvSpPr>
        <p:spPr bwMode="auto">
          <a:xfrm flipV="1">
            <a:off x="2667000" y="6858000"/>
            <a:ext cx="6858000" cy="287215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spTree>
    <p:extLst>
      <p:ext uri="{BB962C8B-B14F-4D97-AF65-F5344CB8AC3E}">
        <p14:creationId xmlns:p14="http://schemas.microsoft.com/office/powerpoint/2010/main" val="397386231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descr="el aynası, daire içeren bir resim&#10;&#10;Açıklama otomatik olarak oluşturuldu">
            <a:extLst>
              <a:ext uri="{FF2B5EF4-FFF2-40B4-BE49-F238E27FC236}">
                <a16:creationId xmlns:a16="http://schemas.microsoft.com/office/drawing/2014/main" id="{012E6BBA-B2F1-C482-3964-490E74168DE6}"/>
              </a:ext>
            </a:extLst>
          </p:cNvPr>
          <p:cNvPicPr>
            <a:picLocks noChangeAspect="1"/>
          </p:cNvPicPr>
          <p:nvPr/>
        </p:nvPicPr>
        <p:blipFill>
          <a:blip r:embed="rId2">
            <a:extLst>
              <a:ext uri="{28A0092B-C50C-407E-A947-70E740481C1C}">
                <a14:useLocalDpi xmlns:a14="http://schemas.microsoft.com/office/drawing/2010/main" val="0"/>
              </a:ext>
            </a:extLst>
          </a:blip>
          <a:srcRect t="14387" b="14690"/>
          <a:stretch/>
        </p:blipFill>
        <p:spPr>
          <a:xfrm>
            <a:off x="2522356" y="10"/>
            <a:ext cx="9669642" cy="6857990"/>
          </a:xfrm>
          <a:prstGeom prst="rect">
            <a:avLst/>
          </a:prstGeom>
        </p:spPr>
      </p:pic>
      <p:sp>
        <p:nvSpPr>
          <p:cNvPr id="26" name="Rectangle 2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32EAE52E-36E5-6DF9-3710-B8A11B54CB09}"/>
              </a:ext>
            </a:extLst>
          </p:cNvPr>
          <p:cNvSpPr>
            <a:spLocks noGrp="1"/>
          </p:cNvSpPr>
          <p:nvPr>
            <p:ph type="title"/>
          </p:nvPr>
        </p:nvSpPr>
        <p:spPr>
          <a:xfrm>
            <a:off x="838200" y="365125"/>
            <a:ext cx="3822189" cy="1899912"/>
          </a:xfrm>
        </p:spPr>
        <p:txBody>
          <a:bodyPr>
            <a:normAutofit/>
          </a:bodyPr>
          <a:lstStyle/>
          <a:p>
            <a:r>
              <a:rPr lang="tr-TR" sz="3100" b="1" dirty="0"/>
              <a:t>3. Verilerin Doğruluğunu ve Güvenilirliğini Kontrol Etme Yöntemleri</a:t>
            </a:r>
          </a:p>
        </p:txBody>
      </p:sp>
      <p:sp>
        <p:nvSpPr>
          <p:cNvPr id="3" name="İçerik Yer Tutucusu 2">
            <a:extLst>
              <a:ext uri="{FF2B5EF4-FFF2-40B4-BE49-F238E27FC236}">
                <a16:creationId xmlns:a16="http://schemas.microsoft.com/office/drawing/2014/main" id="{B41C0D48-A536-2662-458F-AD7151678F94}"/>
              </a:ext>
            </a:extLst>
          </p:cNvPr>
          <p:cNvSpPr>
            <a:spLocks noGrp="1"/>
          </p:cNvSpPr>
          <p:nvPr>
            <p:ph idx="1"/>
          </p:nvPr>
        </p:nvSpPr>
        <p:spPr>
          <a:xfrm>
            <a:off x="838200" y="2434201"/>
            <a:ext cx="3822189" cy="3742762"/>
          </a:xfrm>
        </p:spPr>
        <p:txBody>
          <a:bodyPr>
            <a:normAutofit/>
          </a:bodyPr>
          <a:lstStyle/>
          <a:p>
            <a:pPr>
              <a:buFont typeface="Arial" panose="020B0604020202020204" pitchFamily="34" charset="0"/>
              <a:buChar char="•"/>
            </a:pPr>
            <a:r>
              <a:rPr lang="tr-TR" sz="1400" b="1" dirty="0"/>
              <a:t>Çapraz Doğrulama</a:t>
            </a:r>
            <a:r>
              <a:rPr lang="tr-TR" sz="1400" dirty="0"/>
              <a:t>: </a:t>
            </a:r>
            <a:r>
              <a:rPr lang="tr-TR" sz="1400" dirty="0" err="1"/>
              <a:t>ChatGPT’nin</a:t>
            </a:r>
            <a:r>
              <a:rPr lang="tr-TR" sz="1400" dirty="0"/>
              <a:t> sunduğu bilgiler, güvenilir finansal kaynaklarla karşılaştırılmalıdır.</a:t>
            </a:r>
          </a:p>
          <a:p>
            <a:pPr>
              <a:buFont typeface="Arial" panose="020B0604020202020204" pitchFamily="34" charset="0"/>
              <a:buChar char="•"/>
            </a:pPr>
            <a:r>
              <a:rPr lang="tr-TR" sz="1400" b="1" dirty="0"/>
              <a:t>Güncel Veriler</a:t>
            </a:r>
            <a:r>
              <a:rPr lang="tr-TR" sz="1400" dirty="0"/>
              <a:t>: Yapay zekanın tarihsel veri analizi yapmasına rağmen, anlık piyasa dinamiklerini algılayamayabileceği unutulmamalıdır.</a:t>
            </a:r>
          </a:p>
          <a:p>
            <a:pPr>
              <a:buFont typeface="Arial" panose="020B0604020202020204" pitchFamily="34" charset="0"/>
              <a:buChar char="•"/>
            </a:pPr>
            <a:r>
              <a:rPr lang="tr-TR" sz="1400" b="1" dirty="0"/>
              <a:t>Uzman Denetimi</a:t>
            </a:r>
            <a:r>
              <a:rPr lang="tr-TR" sz="1400" dirty="0"/>
              <a:t>: Özellikle büyük yatırım kararlarında, yapay zekanın önerileri finans uzmanları tarafından kontrol edilmelidir.</a:t>
            </a:r>
          </a:p>
          <a:p>
            <a:r>
              <a:rPr lang="tr-TR" sz="1400" b="1" dirty="0"/>
              <a:t>Somut Örnek</a:t>
            </a:r>
            <a:r>
              <a:rPr lang="tr-TR" sz="1400" dirty="0"/>
              <a:t>:</a:t>
            </a:r>
            <a:br>
              <a:rPr lang="tr-TR" sz="1400" dirty="0"/>
            </a:br>
            <a:r>
              <a:rPr lang="tr-TR" sz="1400" dirty="0" err="1"/>
              <a:t>ChatGPT’nin</a:t>
            </a:r>
            <a:r>
              <a:rPr lang="tr-TR" sz="1400" dirty="0"/>
              <a:t> verdiği yatırım önerisinin ardından, </a:t>
            </a:r>
            <a:r>
              <a:rPr lang="tr-TR" sz="1400" dirty="0" err="1"/>
              <a:t>TradingView</a:t>
            </a:r>
            <a:r>
              <a:rPr lang="tr-TR" sz="1400" dirty="0"/>
              <a:t> platformunda grafiklerin detaylı bir şekilde incelenmesi ve insan analizinin yapılması, daha güvenilir bir sonuç alınmasını sağladı.</a:t>
            </a:r>
          </a:p>
        </p:txBody>
      </p:sp>
    </p:spTree>
    <p:extLst>
      <p:ext uri="{BB962C8B-B14F-4D97-AF65-F5344CB8AC3E}">
        <p14:creationId xmlns:p14="http://schemas.microsoft.com/office/powerpoint/2010/main" val="6525553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Resim 8" descr="beyin, sanat içeren bir resim&#10;&#10;Açıklama otomatik olarak oluşturuldu">
            <a:extLst>
              <a:ext uri="{FF2B5EF4-FFF2-40B4-BE49-F238E27FC236}">
                <a16:creationId xmlns:a16="http://schemas.microsoft.com/office/drawing/2014/main" id="{C3783D06-C3EC-77DE-BA27-A94A5859201F}"/>
              </a:ext>
            </a:extLst>
          </p:cNvPr>
          <p:cNvPicPr>
            <a:picLocks noChangeAspect="1"/>
          </p:cNvPicPr>
          <p:nvPr/>
        </p:nvPicPr>
        <p:blipFill>
          <a:blip r:embed="rId2">
            <a:extLst>
              <a:ext uri="{28A0092B-C50C-407E-A947-70E740481C1C}">
                <a14:useLocalDpi xmlns:a14="http://schemas.microsoft.com/office/drawing/2010/main" val="0"/>
              </a:ext>
            </a:extLst>
          </a:blip>
          <a:srcRect t="154" b="28923"/>
          <a:stretch/>
        </p:blipFill>
        <p:spPr>
          <a:xfrm>
            <a:off x="1" y="10"/>
            <a:ext cx="9669642" cy="6857990"/>
          </a:xfrm>
          <a:prstGeom prst="rect">
            <a:avLst/>
          </a:prstGeom>
        </p:spPr>
      </p:pic>
      <p:sp>
        <p:nvSpPr>
          <p:cNvPr id="34" name="Rectangle 3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9D5B38C3-2309-56A7-0431-BD1F4A372A0C}"/>
              </a:ext>
            </a:extLst>
          </p:cNvPr>
          <p:cNvSpPr>
            <a:spLocks noGrp="1"/>
          </p:cNvSpPr>
          <p:nvPr>
            <p:ph type="title"/>
          </p:nvPr>
        </p:nvSpPr>
        <p:spPr>
          <a:xfrm>
            <a:off x="7531610" y="365125"/>
            <a:ext cx="3822189" cy="1899912"/>
          </a:xfrm>
        </p:spPr>
        <p:txBody>
          <a:bodyPr>
            <a:normAutofit/>
          </a:bodyPr>
          <a:lstStyle/>
          <a:p>
            <a:r>
              <a:rPr lang="tr-TR" sz="3100" b="1" dirty="0"/>
              <a:t>4. Yapay Zekanın Kullanımı: Etik Fırsatlar</a:t>
            </a:r>
            <a:br>
              <a:rPr lang="tr-TR" sz="3100" b="1" dirty="0"/>
            </a:br>
            <a:endParaRPr lang="tr-TR" sz="3100" dirty="0"/>
          </a:p>
        </p:txBody>
      </p:sp>
      <p:sp>
        <p:nvSpPr>
          <p:cNvPr id="3" name="İçerik Yer Tutucusu 2">
            <a:extLst>
              <a:ext uri="{FF2B5EF4-FFF2-40B4-BE49-F238E27FC236}">
                <a16:creationId xmlns:a16="http://schemas.microsoft.com/office/drawing/2014/main" id="{5246B5D1-BF71-701D-5F01-F28EC7483CDE}"/>
              </a:ext>
            </a:extLst>
          </p:cNvPr>
          <p:cNvSpPr>
            <a:spLocks noGrp="1"/>
          </p:cNvSpPr>
          <p:nvPr>
            <p:ph idx="1"/>
          </p:nvPr>
        </p:nvSpPr>
        <p:spPr>
          <a:xfrm>
            <a:off x="7531610" y="2434201"/>
            <a:ext cx="3822189" cy="3742762"/>
          </a:xfrm>
        </p:spPr>
        <p:txBody>
          <a:bodyPr>
            <a:normAutofit/>
          </a:bodyPr>
          <a:lstStyle/>
          <a:p>
            <a:r>
              <a:rPr lang="tr-TR" sz="1300" dirty="0"/>
              <a:t>Yapay zeka, etik bir çerçevede kullanıldığında finansal süreçleri iyileştirme potansiyeline sahiptir:</a:t>
            </a:r>
          </a:p>
          <a:p>
            <a:pPr>
              <a:buFont typeface="Arial" panose="020B0604020202020204" pitchFamily="34" charset="0"/>
              <a:buChar char="•"/>
            </a:pPr>
            <a:r>
              <a:rPr lang="tr-TR" sz="1300" dirty="0"/>
              <a:t>Karmaşık veri setlerini analiz ederek yatırımcıların işini kolaylaştırır.</a:t>
            </a:r>
          </a:p>
          <a:p>
            <a:pPr>
              <a:buFont typeface="Arial" panose="020B0604020202020204" pitchFamily="34" charset="0"/>
              <a:buChar char="•"/>
            </a:pPr>
            <a:r>
              <a:rPr lang="tr-TR" sz="1300" dirty="0"/>
              <a:t>Yeni başlayanlara rehberlik sağlayabilir ve finansal okuryazarlığı artırabilir.</a:t>
            </a:r>
          </a:p>
          <a:p>
            <a:pPr>
              <a:buFont typeface="Arial" panose="020B0604020202020204" pitchFamily="34" charset="0"/>
              <a:buChar char="•"/>
            </a:pPr>
            <a:r>
              <a:rPr lang="tr-TR" sz="1300" dirty="0"/>
              <a:t>İnsan hatasını azaltarak daha verimli işlemler yapılmasını mümkün kılar.</a:t>
            </a:r>
          </a:p>
          <a:p>
            <a:r>
              <a:rPr lang="tr-TR" sz="1300" b="1" dirty="0"/>
              <a:t>Projeden Örnek</a:t>
            </a:r>
            <a:r>
              <a:rPr lang="tr-TR" sz="1300" dirty="0"/>
              <a:t>:</a:t>
            </a:r>
            <a:br>
              <a:rPr lang="tr-TR" sz="1300" dirty="0"/>
            </a:br>
            <a:r>
              <a:rPr lang="tr-TR" sz="1300" dirty="0" err="1"/>
              <a:t>ChatGPT’nin</a:t>
            </a:r>
            <a:r>
              <a:rPr lang="tr-TR" sz="1300" dirty="0"/>
              <a:t> yazdığı alım-satım noktalarını belirleyen kod, doğru bir şekilde yönlendirilerek kullanıldığında işlem verimliliğini artırdı. Ancak başlangıçta istenilen formatta olmaması, insan gözetiminin ve yönlendirmesinin önemini bir kez daha gösterdi.</a:t>
            </a:r>
          </a:p>
          <a:p>
            <a:endParaRPr lang="tr-TR" sz="1300" dirty="0"/>
          </a:p>
        </p:txBody>
      </p:sp>
    </p:spTree>
    <p:extLst>
      <p:ext uri="{BB962C8B-B14F-4D97-AF65-F5344CB8AC3E}">
        <p14:creationId xmlns:p14="http://schemas.microsoft.com/office/powerpoint/2010/main" val="40474756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descr="kişi, şahıs, el, tutma içeren bir resim&#10;&#10;Açıklama otomatik olarak oluşturuldu">
            <a:extLst>
              <a:ext uri="{FF2B5EF4-FFF2-40B4-BE49-F238E27FC236}">
                <a16:creationId xmlns:a16="http://schemas.microsoft.com/office/drawing/2014/main" id="{11D523D3-4052-7FBF-8ECC-578B6B633F9D}"/>
              </a:ext>
            </a:extLst>
          </p:cNvPr>
          <p:cNvPicPr>
            <a:picLocks noChangeAspect="1"/>
          </p:cNvPicPr>
          <p:nvPr/>
        </p:nvPicPr>
        <p:blipFill>
          <a:blip r:embed="rId2">
            <a:extLst>
              <a:ext uri="{28A0092B-C50C-407E-A947-70E740481C1C}">
                <a14:useLocalDpi xmlns:a14="http://schemas.microsoft.com/office/drawing/2010/main" val="0"/>
              </a:ext>
            </a:extLst>
          </a:blip>
          <a:srcRect t="12521" b="16556"/>
          <a:stretch/>
        </p:blipFill>
        <p:spPr>
          <a:xfrm>
            <a:off x="2522356" y="10"/>
            <a:ext cx="9669642" cy="6857990"/>
          </a:xfrm>
          <a:prstGeom prst="rect">
            <a:avLst/>
          </a:prstGeom>
        </p:spPr>
      </p:pic>
      <p:sp>
        <p:nvSpPr>
          <p:cNvPr id="62" name="Rectangle 6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47191179-61B4-F733-7E33-93B722C856F3}"/>
              </a:ext>
            </a:extLst>
          </p:cNvPr>
          <p:cNvSpPr>
            <a:spLocks noGrp="1"/>
          </p:cNvSpPr>
          <p:nvPr>
            <p:ph type="title"/>
          </p:nvPr>
        </p:nvSpPr>
        <p:spPr>
          <a:xfrm>
            <a:off x="838200" y="365125"/>
            <a:ext cx="3822189" cy="1899912"/>
          </a:xfrm>
        </p:spPr>
        <p:txBody>
          <a:bodyPr>
            <a:normAutofit/>
          </a:bodyPr>
          <a:lstStyle/>
          <a:p>
            <a:r>
              <a:rPr lang="tr-TR" sz="3400" b="1" dirty="0"/>
              <a:t>5. Toplumsal Etki ve Kullanıcı Güveni</a:t>
            </a:r>
            <a:br>
              <a:rPr lang="tr-TR" sz="3400" b="1" dirty="0"/>
            </a:br>
            <a:endParaRPr lang="tr-TR" sz="3400" dirty="0"/>
          </a:p>
        </p:txBody>
      </p:sp>
      <p:sp>
        <p:nvSpPr>
          <p:cNvPr id="3" name="İçerik Yer Tutucusu 2">
            <a:extLst>
              <a:ext uri="{FF2B5EF4-FFF2-40B4-BE49-F238E27FC236}">
                <a16:creationId xmlns:a16="http://schemas.microsoft.com/office/drawing/2014/main" id="{9A1F09C1-1F78-ADE2-BFD9-17634F188017}"/>
              </a:ext>
            </a:extLst>
          </p:cNvPr>
          <p:cNvSpPr>
            <a:spLocks noGrp="1"/>
          </p:cNvSpPr>
          <p:nvPr>
            <p:ph idx="1"/>
          </p:nvPr>
        </p:nvSpPr>
        <p:spPr>
          <a:xfrm>
            <a:off x="838200" y="2434201"/>
            <a:ext cx="3822189" cy="3742762"/>
          </a:xfrm>
        </p:spPr>
        <p:txBody>
          <a:bodyPr>
            <a:normAutofit/>
          </a:bodyPr>
          <a:lstStyle/>
          <a:p>
            <a:r>
              <a:rPr lang="tr-TR" sz="1300" dirty="0"/>
              <a:t>Toplumda yapay zekanın finansal kararlar üzerindeki etkileri şu şekillerde hissedilebilir:</a:t>
            </a:r>
          </a:p>
          <a:p>
            <a:pPr>
              <a:buFont typeface="Arial" panose="020B0604020202020204" pitchFamily="34" charset="0"/>
              <a:buChar char="•"/>
            </a:pPr>
            <a:r>
              <a:rPr lang="tr-TR" sz="1300" b="1" dirty="0"/>
              <a:t>Eşitsizlik</a:t>
            </a:r>
            <a:r>
              <a:rPr lang="tr-TR" sz="1300" dirty="0"/>
              <a:t>: Yapay zeka araçlarına erişim sınırlı olursa, büyük şirketler ve bireyler arasında fırsat eşitsizliği oluşabilir.</a:t>
            </a:r>
          </a:p>
          <a:p>
            <a:pPr>
              <a:buFont typeface="Arial" panose="020B0604020202020204" pitchFamily="34" charset="0"/>
              <a:buChar char="•"/>
            </a:pPr>
            <a:r>
              <a:rPr lang="tr-TR" sz="1300" b="1" dirty="0"/>
              <a:t>Güven Artışı</a:t>
            </a:r>
            <a:r>
              <a:rPr lang="tr-TR" sz="1300" dirty="0"/>
              <a:t>: Şeffaflık ve doğru kullanım standartları, kullanıcı güvenini artırabilir.</a:t>
            </a:r>
          </a:p>
          <a:p>
            <a:pPr>
              <a:buFont typeface="Arial" panose="020B0604020202020204" pitchFamily="34" charset="0"/>
              <a:buChar char="•"/>
            </a:pPr>
            <a:r>
              <a:rPr lang="tr-TR" sz="1300" b="1" dirty="0"/>
              <a:t>Farkındalık</a:t>
            </a:r>
            <a:r>
              <a:rPr lang="tr-TR" sz="1300" dirty="0"/>
              <a:t>: Eğitimlerle bireylerin, yapay zekayı destekleyici bir araç olarak görmesi sağlanmalıdır.</a:t>
            </a:r>
          </a:p>
          <a:p>
            <a:r>
              <a:rPr lang="tr-TR" sz="1300" b="1" dirty="0"/>
              <a:t>Projeden Örnek</a:t>
            </a:r>
            <a:r>
              <a:rPr lang="tr-TR" sz="1300" dirty="0"/>
              <a:t>:</a:t>
            </a:r>
            <a:br>
              <a:rPr lang="tr-TR" sz="1300" dirty="0"/>
            </a:br>
            <a:r>
              <a:rPr lang="tr-TR" sz="1300" dirty="0" err="1"/>
              <a:t>ChatGPT’nin</a:t>
            </a:r>
            <a:r>
              <a:rPr lang="tr-TR" sz="1300" dirty="0"/>
              <a:t> toplumun geniş kesimlerinde yaygınlaşmasıyla, bireyler finansal süreçlere daha kolay erişim sağlayabilir. Ancak bu kullanımın etik bir şekilde yönetilmesi, güvenin tesis edilmesi açısından önemlidir.</a:t>
            </a:r>
          </a:p>
          <a:p>
            <a:endParaRPr lang="tr-TR" sz="1300" dirty="0"/>
          </a:p>
        </p:txBody>
      </p:sp>
    </p:spTree>
    <p:extLst>
      <p:ext uri="{BB962C8B-B14F-4D97-AF65-F5344CB8AC3E}">
        <p14:creationId xmlns:p14="http://schemas.microsoft.com/office/powerpoint/2010/main" val="2129507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78836F1C-67A3-BF95-9092-E36964EE2EF3}"/>
              </a:ext>
            </a:extLst>
          </p:cNvPr>
          <p:cNvSpPr>
            <a:spLocks noGrp="1"/>
          </p:cNvSpPr>
          <p:nvPr>
            <p:ph type="title"/>
          </p:nvPr>
        </p:nvSpPr>
        <p:spPr>
          <a:xfrm>
            <a:off x="838201" y="345810"/>
            <a:ext cx="5120561" cy="1325563"/>
          </a:xfrm>
        </p:spPr>
        <p:txBody>
          <a:bodyPr>
            <a:normAutofit/>
          </a:bodyPr>
          <a:lstStyle/>
          <a:p>
            <a:r>
              <a:rPr lang="tr-TR" b="1" dirty="0"/>
              <a:t>6. Sonuç ve Öneriler</a:t>
            </a:r>
            <a:br>
              <a:rPr lang="tr-TR" b="1" dirty="0"/>
            </a:br>
            <a:endParaRPr lang="tr-TR" dirty="0"/>
          </a:p>
        </p:txBody>
      </p:sp>
      <p:sp>
        <p:nvSpPr>
          <p:cNvPr id="6" name="Rectangle 3">
            <a:extLst>
              <a:ext uri="{FF2B5EF4-FFF2-40B4-BE49-F238E27FC236}">
                <a16:creationId xmlns:a16="http://schemas.microsoft.com/office/drawing/2014/main" id="{C6033E7A-A644-D358-4D94-1283A2CFED84}"/>
              </a:ext>
            </a:extLst>
          </p:cNvPr>
          <p:cNvSpPr>
            <a:spLocks noGrp="1" noChangeArrowheads="1"/>
          </p:cNvSpPr>
          <p:nvPr>
            <p:ph idx="1"/>
          </p:nvPr>
        </p:nvSpPr>
        <p:spPr bwMode="auto">
          <a:xfrm>
            <a:off x="838201" y="1364732"/>
            <a:ext cx="5092194" cy="514745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fontScale="92500" lnSpcReduction="20000"/>
          </a:bodyPr>
          <a:lstStyle/>
          <a:p>
            <a:pPr marL="0" marR="0" lvl="0" indent="0" defTabSz="914400" rtl="0" eaLnBrk="0" fontAlgn="base" latinLnBrk="0" hangingPunct="0">
              <a:spcBef>
                <a:spcPct val="0"/>
              </a:spcBef>
              <a:spcAft>
                <a:spcPts val="600"/>
              </a:spcAft>
              <a:buClrTx/>
              <a:buSzTx/>
              <a:buFontTx/>
              <a:buChar char="•"/>
              <a:tabLst/>
            </a:pPr>
            <a:r>
              <a:rPr kumimoji="0" lang="tr-TR" altLang="tr-TR" sz="1800" b="0" i="0" u="none" strike="noStrike" cap="none" normalizeH="0" baseline="0" dirty="0">
                <a:ln>
                  <a:noFill/>
                </a:ln>
                <a:effectLst/>
              </a:rPr>
              <a:t>Yapay zekanın finansal dünyada etik ve toplumsal açıdan doğru bir şekilde kullanılabilmesi için:</a:t>
            </a:r>
          </a:p>
          <a:p>
            <a:pPr marL="0" marR="0" lvl="0" indent="0" defTabSz="914400" rtl="0" eaLnBrk="0" fontAlgn="base" latinLnBrk="0" hangingPunct="0">
              <a:spcBef>
                <a:spcPct val="0"/>
              </a:spcBef>
              <a:spcAft>
                <a:spcPts val="600"/>
              </a:spcAft>
              <a:buClrTx/>
              <a:buSzTx/>
              <a:buFontTx/>
              <a:buChar char="•"/>
              <a:tabLst/>
            </a:pPr>
            <a:endParaRPr kumimoji="0" lang="tr-TR" altLang="tr-TR" sz="18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Char char="•"/>
              <a:tabLst/>
            </a:pPr>
            <a:r>
              <a:rPr kumimoji="0" lang="tr-TR" altLang="tr-TR" sz="1800" b="0" i="0" u="none" strike="noStrike" cap="none" normalizeH="0" baseline="0" dirty="0">
                <a:ln>
                  <a:noFill/>
                </a:ln>
                <a:effectLst/>
              </a:rPr>
              <a:t>İnsan gözetimi ve uzman onayı mutlaka sağlanmalı.</a:t>
            </a:r>
          </a:p>
          <a:p>
            <a:pPr marL="0" marR="0" lvl="0" indent="0" defTabSz="914400" rtl="0" eaLnBrk="0" fontAlgn="base" latinLnBrk="0" hangingPunct="0">
              <a:spcBef>
                <a:spcPct val="0"/>
              </a:spcBef>
              <a:spcAft>
                <a:spcPts val="600"/>
              </a:spcAft>
              <a:buClrTx/>
              <a:buSzTx/>
              <a:buFontTx/>
              <a:buChar char="•"/>
              <a:tabLst/>
            </a:pPr>
            <a:endParaRPr kumimoji="0" lang="tr-TR" altLang="tr-TR" sz="18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Char char="•"/>
              <a:tabLst/>
            </a:pPr>
            <a:r>
              <a:rPr kumimoji="0" lang="tr-TR" altLang="tr-TR" sz="1800" b="0" i="0" u="none" strike="noStrike" cap="none" normalizeH="0" baseline="0" dirty="0">
                <a:ln>
                  <a:noFill/>
                </a:ln>
                <a:effectLst/>
              </a:rPr>
              <a:t>Yapay zeka sistemleri şeffaf olmalı, kullanılan veri setleri açıkça belirtilmeli.</a:t>
            </a:r>
          </a:p>
          <a:p>
            <a:pPr marL="0" marR="0" lvl="0" indent="0" defTabSz="914400" rtl="0" eaLnBrk="0" fontAlgn="base" latinLnBrk="0" hangingPunct="0">
              <a:spcBef>
                <a:spcPct val="0"/>
              </a:spcBef>
              <a:spcAft>
                <a:spcPts val="600"/>
              </a:spcAft>
              <a:buClrTx/>
              <a:buSzTx/>
              <a:buFontTx/>
              <a:buChar char="•"/>
              <a:tabLst/>
            </a:pPr>
            <a:endParaRPr kumimoji="0" lang="tr-TR" altLang="tr-TR" sz="18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Char char="•"/>
              <a:tabLst/>
            </a:pPr>
            <a:r>
              <a:rPr kumimoji="0" lang="tr-TR" altLang="tr-TR" sz="1800" b="0" i="0" u="none" strike="noStrike" cap="none" normalizeH="0" baseline="0" dirty="0">
                <a:ln>
                  <a:noFill/>
                </a:ln>
                <a:effectLst/>
              </a:rPr>
              <a:t>Bireylerin bilinçlenmesi için yapay zeka araçları hakkında eğitimler düzenlenmeli ve olası kayıplar açıkça belirtilmelidir</a:t>
            </a:r>
          </a:p>
          <a:p>
            <a:pPr marL="0" marR="0" lvl="0" indent="0" defTabSz="914400" rtl="0" eaLnBrk="0" fontAlgn="base" latinLnBrk="0" hangingPunct="0">
              <a:spcBef>
                <a:spcPct val="0"/>
              </a:spcBef>
              <a:spcAft>
                <a:spcPts val="600"/>
              </a:spcAft>
              <a:buClrTx/>
              <a:buSzTx/>
              <a:buFontTx/>
              <a:buChar char="•"/>
              <a:tabLst/>
            </a:pPr>
            <a:endParaRPr kumimoji="0" lang="tr-TR" altLang="tr-TR" sz="18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Char char="•"/>
              <a:tabLst/>
            </a:pPr>
            <a:r>
              <a:rPr kumimoji="0" lang="tr-TR" altLang="tr-TR" sz="1800" b="0" i="0" u="none" strike="noStrike" cap="none" normalizeH="0" baseline="0" dirty="0">
                <a:ln>
                  <a:noFill/>
                </a:ln>
                <a:effectLst/>
              </a:rPr>
              <a:t>Algoritmaların düzenli olarak test edilmesi ve güncellenmesi gereklidir.</a:t>
            </a:r>
          </a:p>
          <a:p>
            <a:pPr marL="0" marR="0" lvl="0" indent="0" defTabSz="914400" rtl="0" eaLnBrk="0" fontAlgn="base" latinLnBrk="0" hangingPunct="0">
              <a:spcBef>
                <a:spcPct val="0"/>
              </a:spcBef>
              <a:spcAft>
                <a:spcPts val="600"/>
              </a:spcAft>
              <a:buClrTx/>
              <a:buSzTx/>
              <a:buFontTx/>
              <a:buChar char="•"/>
              <a:tabLst/>
            </a:pPr>
            <a:endParaRPr kumimoji="0" lang="tr-TR" altLang="tr-TR" sz="18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tr-TR" altLang="tr-TR" sz="1800" b="1" i="0" u="none" strike="noStrike" cap="none" normalizeH="0" baseline="0" dirty="0">
                <a:ln>
                  <a:noFill/>
                </a:ln>
                <a:effectLst/>
              </a:rPr>
              <a:t>Projeden Örnek</a:t>
            </a:r>
            <a:r>
              <a:rPr kumimoji="0" lang="tr-TR" altLang="tr-TR" sz="1800" b="0" i="0" u="none" strike="noStrike" cap="none" normalizeH="0" baseline="0" dirty="0">
                <a:ln>
                  <a:noFill/>
                </a:ln>
                <a:effectLst/>
              </a:rPr>
              <a:t>:</a:t>
            </a:r>
            <a:br>
              <a:rPr kumimoji="0" lang="tr-TR" altLang="tr-TR" sz="1800" b="0" i="0" u="none" strike="noStrike" cap="none" normalizeH="0" baseline="0" dirty="0">
                <a:ln>
                  <a:noFill/>
                </a:ln>
                <a:effectLst/>
              </a:rPr>
            </a:br>
            <a:r>
              <a:rPr kumimoji="0" lang="tr-TR" altLang="tr-TR" sz="1800" b="0" i="0" u="none" strike="noStrike" cap="none" normalizeH="0" baseline="0" dirty="0" err="1">
                <a:ln>
                  <a:noFill/>
                </a:ln>
                <a:effectLst/>
              </a:rPr>
              <a:t>ChatGPT’nin</a:t>
            </a:r>
            <a:r>
              <a:rPr kumimoji="0" lang="tr-TR" altLang="tr-TR" sz="1800" b="0" i="0" u="none" strike="noStrike" cap="none" normalizeH="0" baseline="0" dirty="0">
                <a:ln>
                  <a:noFill/>
                </a:ln>
                <a:effectLst/>
              </a:rPr>
              <a:t> önerdiği yatırım stratejisi, insan analizi ve test sürecinden geçtikten sonra daha güvenli bir şekilde uygulandı. Bu süreç, hem yapay zeka kullanımının hem de insan zekasının birlikte çalışması gerektiğini gösterdi.</a:t>
            </a:r>
          </a:p>
          <a:p>
            <a:pPr marL="0" marR="0" lvl="0" indent="0" defTabSz="914400" rtl="0" eaLnBrk="0" fontAlgn="base" latinLnBrk="0" hangingPunct="0">
              <a:spcBef>
                <a:spcPct val="0"/>
              </a:spcBef>
              <a:spcAft>
                <a:spcPts val="600"/>
              </a:spcAft>
              <a:buClrTx/>
              <a:buSzTx/>
              <a:buFontTx/>
              <a:buChar char="•"/>
              <a:tabLst/>
            </a:pPr>
            <a:endParaRPr kumimoji="0" lang="tr-TR" altLang="tr-TR" sz="1500" b="0" i="0" u="none" strike="noStrike" cap="none" normalizeH="0" baseline="0" dirty="0">
              <a:ln>
                <a:noFill/>
              </a:ln>
              <a:effectLst/>
            </a:endParaRPr>
          </a:p>
        </p:txBody>
      </p:sp>
      <p:sp>
        <p:nvSpPr>
          <p:cNvPr id="28" name="Oval 27">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Resim 7" descr="insan yüzü, sanat, resim, çizim içeren bir resim&#10;&#10;Açıklama otomatik olarak oluşturuldu">
            <a:extLst>
              <a:ext uri="{FF2B5EF4-FFF2-40B4-BE49-F238E27FC236}">
                <a16:creationId xmlns:a16="http://schemas.microsoft.com/office/drawing/2014/main" id="{EBB00C28-462B-9D9A-6D06-63E100289AEA}"/>
              </a:ext>
            </a:extLst>
          </p:cNvPr>
          <p:cNvPicPr>
            <a:picLocks noChangeAspect="1"/>
          </p:cNvPicPr>
          <p:nvPr/>
        </p:nvPicPr>
        <p:blipFill>
          <a:blip r:embed="rId2">
            <a:extLst>
              <a:ext uri="{28A0092B-C50C-407E-A947-70E740481C1C}">
                <a14:useLocalDpi xmlns:a14="http://schemas.microsoft.com/office/drawing/2010/main" val="0"/>
              </a:ext>
            </a:extLst>
          </a:blip>
          <a:srcRect t="3740" r="1" b="1"/>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30" name="Arc 29">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0" name="Resim 9" descr="sanat, resim, görsel sanatlar, duvar resmi içeren bir resim&#10;&#10;Açıklama otomatik olarak oluşturuldu">
            <a:extLst>
              <a:ext uri="{FF2B5EF4-FFF2-40B4-BE49-F238E27FC236}">
                <a16:creationId xmlns:a16="http://schemas.microsoft.com/office/drawing/2014/main" id="{16E30168-274D-1540-77B4-3F9AAE7F925A}"/>
              </a:ext>
            </a:extLst>
          </p:cNvPr>
          <p:cNvPicPr>
            <a:picLocks noChangeAspect="1"/>
          </p:cNvPicPr>
          <p:nvPr/>
        </p:nvPicPr>
        <p:blipFill>
          <a:blip r:embed="rId3"/>
          <a:srcRect t="8452" r="-3" b="6076"/>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18433037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95461432-4BD1-5675-78F2-329F1203D00B}"/>
              </a:ext>
            </a:extLst>
          </p:cNvPr>
          <p:cNvSpPr>
            <a:spLocks noGrp="1"/>
          </p:cNvSpPr>
          <p:nvPr>
            <p:ph idx="1"/>
          </p:nvPr>
        </p:nvSpPr>
        <p:spPr>
          <a:xfrm>
            <a:off x="5126418" y="552091"/>
            <a:ext cx="6913182" cy="5431536"/>
          </a:xfrm>
        </p:spPr>
        <p:txBody>
          <a:bodyPr anchor="ctr">
            <a:normAutofit/>
          </a:bodyPr>
          <a:lstStyle/>
          <a:p>
            <a:pPr marL="0" indent="0">
              <a:buNone/>
            </a:pPr>
            <a:r>
              <a:rPr lang="tr-TR" sz="2400" dirty="0"/>
              <a:t>Emirhan Kazım Yücel 	         	G221210065</a:t>
            </a:r>
          </a:p>
          <a:p>
            <a:pPr marL="0" indent="0">
              <a:buNone/>
            </a:pPr>
            <a:r>
              <a:rPr lang="tr-TR" sz="2400" dirty="0"/>
              <a:t>Ahmet Tarık Türkmen 	         	G221210087	</a:t>
            </a:r>
          </a:p>
          <a:p>
            <a:pPr marL="0" indent="0">
              <a:buNone/>
            </a:pPr>
            <a:r>
              <a:rPr lang="tr-TR" sz="2400" dirty="0"/>
              <a:t>Muhammed Can </a:t>
            </a:r>
            <a:r>
              <a:rPr lang="tr-TR" sz="2400" dirty="0" err="1"/>
              <a:t>Özyaşar</a:t>
            </a:r>
            <a:r>
              <a:rPr lang="tr-TR" sz="2400" dirty="0"/>
              <a:t>   		G231210009</a:t>
            </a:r>
          </a:p>
          <a:p>
            <a:pPr marL="0" indent="0">
              <a:buNone/>
            </a:pPr>
            <a:r>
              <a:rPr lang="tr-TR" sz="2200" dirty="0"/>
              <a:t> </a:t>
            </a:r>
          </a:p>
          <a:p>
            <a:endParaRPr lang="tr-TR" sz="2200" dirty="0"/>
          </a:p>
          <a:p>
            <a:pPr marL="0" indent="0">
              <a:buNone/>
            </a:pPr>
            <a:endParaRPr lang="tr-TR" sz="2200" dirty="0"/>
          </a:p>
          <a:p>
            <a:endParaRPr lang="tr-TR" sz="2200" dirty="0"/>
          </a:p>
          <a:p>
            <a:r>
              <a:rPr lang="tr-TR" sz="4400" b="1" dirty="0"/>
              <a:t>DİNLEDİĞİNİZ İÇİN TEŞEKKÜRLER</a:t>
            </a:r>
          </a:p>
        </p:txBody>
      </p:sp>
      <p:pic>
        <p:nvPicPr>
          <p:cNvPr id="4" name="Resim 3" descr="kurgusal karakter, robot, 3B modelleme, kurgu edebiyat içeren bir resim&#10;&#10;Açıklama otomatik olarak oluşturuldu">
            <a:extLst>
              <a:ext uri="{FF2B5EF4-FFF2-40B4-BE49-F238E27FC236}">
                <a16:creationId xmlns:a16="http://schemas.microsoft.com/office/drawing/2014/main" id="{F9E87CB0-AA0F-D903-5986-D5414B4C89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198776" cy="6858000"/>
          </a:xfrm>
          <a:prstGeom prst="rect">
            <a:avLst/>
          </a:prstGeom>
        </p:spPr>
      </p:pic>
    </p:spTree>
    <p:extLst>
      <p:ext uri="{BB962C8B-B14F-4D97-AF65-F5344CB8AC3E}">
        <p14:creationId xmlns:p14="http://schemas.microsoft.com/office/powerpoint/2010/main" val="252545193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4">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a:extLst>
              <a:ext uri="{FF2B5EF4-FFF2-40B4-BE49-F238E27FC236}">
                <a16:creationId xmlns:a16="http://schemas.microsoft.com/office/drawing/2014/main" id="{68061CEB-1160-005E-2D81-B2E29A793F39}"/>
              </a:ext>
            </a:extLst>
          </p:cNvPr>
          <p:cNvPicPr>
            <a:picLocks noChangeAspect="1"/>
          </p:cNvPicPr>
          <p:nvPr/>
        </p:nvPicPr>
        <p:blipFill>
          <a:blip r:embed="rId2">
            <a:extLst>
              <a:ext uri="{28A0092B-C50C-407E-A947-70E740481C1C}">
                <a14:useLocalDpi xmlns:a14="http://schemas.microsoft.com/office/drawing/2010/main" val="0"/>
              </a:ext>
            </a:extLst>
          </a:blip>
          <a:srcRect l="3523"/>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7"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48A5DC01-330A-AD9E-4A1F-D17E8829E1B6}"/>
              </a:ext>
            </a:extLst>
          </p:cNvPr>
          <p:cNvSpPr>
            <a:spLocks noGrp="1"/>
          </p:cNvSpPr>
          <p:nvPr>
            <p:ph idx="1"/>
          </p:nvPr>
        </p:nvSpPr>
        <p:spPr>
          <a:xfrm>
            <a:off x="4654296" y="2706624"/>
            <a:ext cx="6894576" cy="3483864"/>
          </a:xfrm>
        </p:spPr>
        <p:txBody>
          <a:bodyPr>
            <a:normAutofit lnSpcReduction="10000"/>
          </a:bodyPr>
          <a:lstStyle/>
          <a:p>
            <a:pPr marL="0" indent="0">
              <a:buNone/>
            </a:pPr>
            <a:endParaRPr lang="tr-TR" sz="2200" dirty="0"/>
          </a:p>
          <a:p>
            <a:pPr marL="0" indent="0">
              <a:buNone/>
            </a:pPr>
            <a:r>
              <a:rPr lang="tr-TR" sz="2200" dirty="0"/>
              <a:t>Toplamda iki deney yapacağız. İlk deney olarak </a:t>
            </a:r>
            <a:r>
              <a:rPr lang="tr-TR" sz="2200" dirty="0" err="1"/>
              <a:t>ChatGPT</a:t>
            </a:r>
            <a:r>
              <a:rPr lang="tr-TR" sz="2200" dirty="0"/>
              <a:t> kullanarak kendisinden güvenilir bir hisse senedi önermesini ve bu hisse senedinin yakın süreç içerisindeki kısa bir raporunu çıkartmasını isteyeceğiz. Ardından bu hisse senedine göstermelik bir yatırım yaparak kısa sürede ne kadar kar zarar ettirdiğini gözlemlemek istiyoruz. Diğer bir deneyimiz ise </a:t>
            </a:r>
            <a:r>
              <a:rPr lang="tr-TR" sz="2200" dirty="0" err="1"/>
              <a:t>ChatGPT</a:t>
            </a:r>
            <a:r>
              <a:rPr lang="tr-TR" sz="2200" dirty="0"/>
              <a:t> ye belirlediğimiz hisse senedi için </a:t>
            </a:r>
            <a:r>
              <a:rPr lang="tr-TR" sz="2200" dirty="0" err="1"/>
              <a:t>TradingView</a:t>
            </a:r>
            <a:r>
              <a:rPr lang="tr-TR" sz="2200" dirty="0"/>
              <a:t> sitesi üzerinden grafik yorumlatarak al sat noktalarına göre bir yatırım yapmak ve bunun sonuçlarını karşılaştırmaktır.</a:t>
            </a:r>
          </a:p>
          <a:p>
            <a:endParaRPr lang="tr-TR" sz="2200" dirty="0"/>
          </a:p>
        </p:txBody>
      </p:sp>
      <p:sp>
        <p:nvSpPr>
          <p:cNvPr id="6" name="Metin kutusu 5">
            <a:extLst>
              <a:ext uri="{FF2B5EF4-FFF2-40B4-BE49-F238E27FC236}">
                <a16:creationId xmlns:a16="http://schemas.microsoft.com/office/drawing/2014/main" id="{34A44A59-9C41-F3C4-A19B-95903BE3E8F3}"/>
              </a:ext>
            </a:extLst>
          </p:cNvPr>
          <p:cNvSpPr txBox="1"/>
          <p:nvPr/>
        </p:nvSpPr>
        <p:spPr>
          <a:xfrm>
            <a:off x="4654296" y="1479983"/>
            <a:ext cx="4188967" cy="769441"/>
          </a:xfrm>
          <a:prstGeom prst="rect">
            <a:avLst/>
          </a:prstGeom>
          <a:noFill/>
        </p:spPr>
        <p:txBody>
          <a:bodyPr wrap="none" rtlCol="0">
            <a:spAutoFit/>
          </a:bodyPr>
          <a:lstStyle/>
          <a:p>
            <a:r>
              <a:rPr lang="tr-TR" sz="4400" b="1" dirty="0"/>
              <a:t>HEDEFLERİMİZ:</a:t>
            </a:r>
          </a:p>
        </p:txBody>
      </p:sp>
    </p:spTree>
    <p:extLst>
      <p:ext uri="{BB962C8B-B14F-4D97-AF65-F5344CB8AC3E}">
        <p14:creationId xmlns:p14="http://schemas.microsoft.com/office/powerpoint/2010/main" val="379538434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4698A1C-DDFD-DC40-FC82-3291A8FBFFCC}"/>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76E63C8-7348-47D4-2DDD-0C2E82FC3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 name="Rectangle 15">
            <a:extLst>
              <a:ext uri="{FF2B5EF4-FFF2-40B4-BE49-F238E27FC236}">
                <a16:creationId xmlns:a16="http://schemas.microsoft.com/office/drawing/2014/main" id="{FAA588BB-8573-C3C6-7A5C-FB3F7AF9D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ptos" panose="02110004020202020204"/>
              <a:ea typeface="+mn-ea"/>
              <a:cs typeface="+mn-cs"/>
            </a:endParaRPr>
          </a:p>
        </p:txBody>
      </p:sp>
      <p:pic>
        <p:nvPicPr>
          <p:cNvPr id="9" name="Resim 8" descr="kurgusal karakter, ekran görüntüsü, çizgi film, giyim içeren bir resim&#10;&#10;Açıklama otomatik olarak oluşturuldu">
            <a:extLst>
              <a:ext uri="{FF2B5EF4-FFF2-40B4-BE49-F238E27FC236}">
                <a16:creationId xmlns:a16="http://schemas.microsoft.com/office/drawing/2014/main" id="{DE6532E3-6DCA-7C46-594C-EF8C68C37481}"/>
              </a:ext>
            </a:extLst>
          </p:cNvPr>
          <p:cNvPicPr>
            <a:picLocks noChangeAspect="1"/>
          </p:cNvPicPr>
          <p:nvPr/>
        </p:nvPicPr>
        <p:blipFill>
          <a:blip r:embed="rId2">
            <a:alphaModFix amt="60000"/>
            <a:extLst>
              <a:ext uri="{28A0092B-C50C-407E-A947-70E740481C1C}">
                <a14:useLocalDpi xmlns:a14="http://schemas.microsoft.com/office/drawing/2010/main" val="0"/>
              </a:ext>
            </a:extLst>
          </a:blip>
          <a:srcRect/>
          <a:stretch/>
        </p:blipFill>
        <p:spPr>
          <a:xfrm>
            <a:off x="0" y="10"/>
            <a:ext cx="12192001" cy="6857990"/>
          </a:xfrm>
          <a:prstGeom prst="rect">
            <a:avLst/>
          </a:prstGeom>
        </p:spPr>
      </p:pic>
      <p:sp>
        <p:nvSpPr>
          <p:cNvPr id="2" name="Başlık 1">
            <a:extLst>
              <a:ext uri="{FF2B5EF4-FFF2-40B4-BE49-F238E27FC236}">
                <a16:creationId xmlns:a16="http://schemas.microsoft.com/office/drawing/2014/main" id="{36C58D92-E037-5DEB-3C8E-EAB8BB5EEB0E}"/>
              </a:ext>
            </a:extLst>
          </p:cNvPr>
          <p:cNvSpPr>
            <a:spLocks noGrp="1"/>
          </p:cNvSpPr>
          <p:nvPr>
            <p:ph type="ctrTitle"/>
          </p:nvPr>
        </p:nvSpPr>
        <p:spPr>
          <a:xfrm>
            <a:off x="193039" y="276773"/>
            <a:ext cx="7199693" cy="1216204"/>
          </a:xfrm>
        </p:spPr>
        <p:txBody>
          <a:bodyPr>
            <a:normAutofit/>
          </a:bodyPr>
          <a:lstStyle/>
          <a:p>
            <a:r>
              <a:rPr lang="tr-TR" sz="5200" b="1" dirty="0">
                <a:solidFill>
                  <a:srgbClr val="FFFFFF"/>
                </a:solidFill>
              </a:rPr>
              <a:t>Proje Görev Dağılımı</a:t>
            </a:r>
          </a:p>
        </p:txBody>
      </p:sp>
      <p:sp>
        <p:nvSpPr>
          <p:cNvPr id="3" name="Alt Başlık 2">
            <a:extLst>
              <a:ext uri="{FF2B5EF4-FFF2-40B4-BE49-F238E27FC236}">
                <a16:creationId xmlns:a16="http://schemas.microsoft.com/office/drawing/2014/main" id="{705D9466-5AA5-D874-173A-F722445C10C5}"/>
              </a:ext>
            </a:extLst>
          </p:cNvPr>
          <p:cNvSpPr>
            <a:spLocks noGrp="1"/>
          </p:cNvSpPr>
          <p:nvPr>
            <p:ph type="subTitle" idx="1"/>
          </p:nvPr>
        </p:nvSpPr>
        <p:spPr>
          <a:xfrm>
            <a:off x="233618" y="1771640"/>
            <a:ext cx="11721713" cy="4898219"/>
          </a:xfrm>
        </p:spPr>
        <p:txBody>
          <a:bodyPr>
            <a:normAutofit/>
          </a:bodyPr>
          <a:lstStyle/>
          <a:p>
            <a:pPr algn="l"/>
            <a:endParaRPr lang="tr-TR" dirty="0">
              <a:solidFill>
                <a:srgbClr val="FFFFFF"/>
              </a:solidFill>
            </a:endParaRPr>
          </a:p>
          <a:p>
            <a:pPr algn="l"/>
            <a:r>
              <a:rPr lang="tr-TR" sz="2600" b="1" dirty="0">
                <a:solidFill>
                  <a:srgbClr val="FFFFFF"/>
                </a:solidFill>
              </a:rPr>
              <a:t>Emirhan Kazım Yücel: </a:t>
            </a:r>
            <a:r>
              <a:rPr lang="tr-TR" sz="2600" dirty="0">
                <a:solidFill>
                  <a:srgbClr val="FFFFFF"/>
                </a:solidFill>
              </a:rPr>
              <a:t>Projenin konusunun belirlenmesi ve Deney 1 üzerine araştırma.</a:t>
            </a:r>
          </a:p>
          <a:p>
            <a:pPr algn="l"/>
            <a:endParaRPr lang="tr-TR" sz="2600" dirty="0">
              <a:solidFill>
                <a:srgbClr val="FFFFFF"/>
              </a:solidFill>
            </a:endParaRPr>
          </a:p>
          <a:p>
            <a:pPr algn="l"/>
            <a:r>
              <a:rPr lang="tr-TR" sz="2600" b="1" dirty="0">
                <a:solidFill>
                  <a:srgbClr val="FFFFFF"/>
                </a:solidFill>
              </a:rPr>
              <a:t>Ahmet Tarık Türkmen: </a:t>
            </a:r>
            <a:r>
              <a:rPr lang="tr-TR" sz="2600" dirty="0">
                <a:solidFill>
                  <a:srgbClr val="FFFFFF"/>
                </a:solidFill>
              </a:rPr>
              <a:t>Deney 2 ve üzerine araştırma sonucun yorumlanması ve borsa yatırımı işlemleri. 	</a:t>
            </a:r>
          </a:p>
          <a:p>
            <a:pPr algn="l"/>
            <a:endParaRPr lang="tr-TR" sz="2600" dirty="0">
              <a:solidFill>
                <a:srgbClr val="FFFFFF"/>
              </a:solidFill>
            </a:endParaRPr>
          </a:p>
          <a:p>
            <a:pPr algn="l"/>
            <a:r>
              <a:rPr lang="tr-TR" sz="2600" b="1" dirty="0">
                <a:solidFill>
                  <a:srgbClr val="FFFFFF"/>
                </a:solidFill>
              </a:rPr>
              <a:t>Muhammed Can </a:t>
            </a:r>
            <a:r>
              <a:rPr lang="tr-TR" sz="2600" b="1" dirty="0" err="1">
                <a:solidFill>
                  <a:srgbClr val="FFFFFF"/>
                </a:solidFill>
              </a:rPr>
              <a:t>Özyaşar</a:t>
            </a:r>
            <a:r>
              <a:rPr lang="tr-TR" sz="2600" b="1" dirty="0">
                <a:solidFill>
                  <a:srgbClr val="FFFFFF"/>
                </a:solidFill>
              </a:rPr>
              <a:t>: </a:t>
            </a:r>
            <a:r>
              <a:rPr lang="tr-TR" sz="2600" dirty="0">
                <a:solidFill>
                  <a:srgbClr val="FFFFFF"/>
                </a:solidFill>
              </a:rPr>
              <a:t>Yapay Zekanın Finans Yönetimi ve Borsa tahmininde toplumsal etkileri ve etik boyutu üzerine araştırma.</a:t>
            </a:r>
          </a:p>
        </p:txBody>
      </p:sp>
    </p:spTree>
    <p:extLst>
      <p:ext uri="{BB962C8B-B14F-4D97-AF65-F5344CB8AC3E}">
        <p14:creationId xmlns:p14="http://schemas.microsoft.com/office/powerpoint/2010/main" val="27454809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Başlık 4">
            <a:extLst>
              <a:ext uri="{FF2B5EF4-FFF2-40B4-BE49-F238E27FC236}">
                <a16:creationId xmlns:a16="http://schemas.microsoft.com/office/drawing/2014/main" id="{9D05F5B5-156B-8673-6E36-58EF853E9259}"/>
              </a:ext>
            </a:extLst>
          </p:cNvPr>
          <p:cNvSpPr>
            <a:spLocks noGrp="1"/>
          </p:cNvSpPr>
          <p:nvPr>
            <p:ph type="title"/>
          </p:nvPr>
        </p:nvSpPr>
        <p:spPr>
          <a:xfrm>
            <a:off x="838200" y="365125"/>
            <a:ext cx="10515600" cy="1325563"/>
          </a:xfrm>
        </p:spPr>
        <p:txBody>
          <a:bodyPr>
            <a:normAutofit/>
          </a:bodyPr>
          <a:lstStyle/>
          <a:p>
            <a:r>
              <a:rPr lang="tr-TR" sz="4600" b="1"/>
              <a:t>Projede Kullandığımız Yapay Zeka Araçları</a:t>
            </a:r>
          </a:p>
        </p:txBody>
      </p:sp>
      <p:sp>
        <p:nvSpPr>
          <p:cNvPr id="1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AE9AEB67-1C90-95AA-70DB-730423224148}"/>
              </a:ext>
            </a:extLst>
          </p:cNvPr>
          <p:cNvSpPr>
            <a:spLocks noGrp="1"/>
          </p:cNvSpPr>
          <p:nvPr>
            <p:ph idx="1"/>
          </p:nvPr>
        </p:nvSpPr>
        <p:spPr>
          <a:xfrm>
            <a:off x="838200" y="1929384"/>
            <a:ext cx="10515600" cy="4251960"/>
          </a:xfrm>
        </p:spPr>
        <p:txBody>
          <a:bodyPr>
            <a:normAutofit/>
          </a:bodyPr>
          <a:lstStyle/>
          <a:p>
            <a:pPr marL="0" indent="0">
              <a:buNone/>
            </a:pPr>
            <a:endParaRPr lang="tr-TR" sz="1900" dirty="0"/>
          </a:p>
          <a:p>
            <a:pPr marL="0" indent="0">
              <a:buNone/>
            </a:pPr>
            <a:r>
              <a:rPr lang="tr-TR" sz="1900" b="1" dirty="0" err="1"/>
              <a:t>ChatGPT</a:t>
            </a:r>
            <a:r>
              <a:rPr lang="tr-TR" sz="1900" b="1" dirty="0"/>
              <a:t>:</a:t>
            </a:r>
          </a:p>
          <a:p>
            <a:r>
              <a:rPr lang="tr-TR" sz="1900" dirty="0"/>
              <a:t>Hisse Önerisi ve Risk Raporu oluşturma</a:t>
            </a:r>
            <a:endParaRPr lang="tr-TR" sz="1900" b="1" dirty="0"/>
          </a:p>
          <a:p>
            <a:r>
              <a:rPr lang="tr-TR" sz="1900" dirty="0"/>
              <a:t>Kodlama Yazılım Geliştirme ve Hata Ayıklama</a:t>
            </a:r>
          </a:p>
          <a:p>
            <a:r>
              <a:rPr lang="tr-TR" sz="1900" dirty="0"/>
              <a:t>AL-SAT Robotu oluşturma</a:t>
            </a:r>
          </a:p>
          <a:p>
            <a:endParaRPr lang="tr-TR" sz="1900" dirty="0"/>
          </a:p>
          <a:p>
            <a:pPr marL="0" indent="0">
              <a:buNone/>
            </a:pPr>
            <a:r>
              <a:rPr lang="tr-TR" sz="1900" b="1" dirty="0"/>
              <a:t>Gemini:</a:t>
            </a:r>
          </a:p>
          <a:p>
            <a:r>
              <a:rPr lang="tr-TR" sz="1900" dirty="0"/>
              <a:t>Proje içeriği ile ilgili metin oluşturma</a:t>
            </a:r>
          </a:p>
          <a:p>
            <a:pPr marL="0" indent="0">
              <a:buNone/>
            </a:pPr>
            <a:endParaRPr lang="tr-TR" sz="1900" dirty="0"/>
          </a:p>
          <a:p>
            <a:pPr marL="0" indent="0">
              <a:buNone/>
            </a:pPr>
            <a:r>
              <a:rPr lang="tr-TR" sz="1900" b="1" dirty="0" err="1"/>
              <a:t>Midjourney</a:t>
            </a:r>
            <a:r>
              <a:rPr lang="tr-TR" sz="1900" dirty="0"/>
              <a:t>:</a:t>
            </a:r>
          </a:p>
          <a:p>
            <a:r>
              <a:rPr lang="tr-TR" sz="1900" dirty="0"/>
              <a:t>Görsel içerik üretme</a:t>
            </a:r>
          </a:p>
        </p:txBody>
      </p:sp>
    </p:spTree>
    <p:extLst>
      <p:ext uri="{BB962C8B-B14F-4D97-AF65-F5344CB8AC3E}">
        <p14:creationId xmlns:p14="http://schemas.microsoft.com/office/powerpoint/2010/main" val="76366426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8586A7D2-ECD8-F435-3B18-C7B7EC707446}"/>
              </a:ext>
            </a:extLst>
          </p:cNvPr>
          <p:cNvSpPr>
            <a:spLocks noGrp="1"/>
          </p:cNvSpPr>
          <p:nvPr>
            <p:ph type="title"/>
          </p:nvPr>
        </p:nvSpPr>
        <p:spPr>
          <a:xfrm>
            <a:off x="397256" y="649744"/>
            <a:ext cx="4257040" cy="1719072"/>
          </a:xfrm>
        </p:spPr>
        <p:txBody>
          <a:bodyPr anchor="b">
            <a:normAutofit/>
          </a:bodyPr>
          <a:lstStyle/>
          <a:p>
            <a:r>
              <a:rPr lang="tr-TR" sz="3800" dirty="0" err="1"/>
              <a:t>ChatGPT</a:t>
            </a:r>
            <a:r>
              <a:rPr lang="tr-TR" sz="3800" dirty="0"/>
              <a:t>(Bir Yatırım Tavsiyesi Değildir:)</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8A9D8FDF-6092-0BB3-8D28-F9F411966D8B}"/>
              </a:ext>
            </a:extLst>
          </p:cNvPr>
          <p:cNvSpPr>
            <a:spLocks noGrp="1"/>
          </p:cNvSpPr>
          <p:nvPr>
            <p:ph idx="1"/>
          </p:nvPr>
        </p:nvSpPr>
        <p:spPr>
          <a:xfrm>
            <a:off x="630936" y="2807208"/>
            <a:ext cx="3429000" cy="3410712"/>
          </a:xfrm>
        </p:spPr>
        <p:txBody>
          <a:bodyPr anchor="t">
            <a:normAutofit/>
          </a:bodyPr>
          <a:lstStyle/>
          <a:p>
            <a:r>
              <a:rPr lang="tr-TR" sz="2200" dirty="0"/>
              <a:t>İlk olarak </a:t>
            </a:r>
            <a:r>
              <a:rPr lang="tr-TR" sz="2200" dirty="0" err="1"/>
              <a:t>ChatGPT’den</a:t>
            </a:r>
            <a:r>
              <a:rPr lang="tr-TR" sz="2200" dirty="0"/>
              <a:t> Borsa İstanbul içinde güvenilir bir yatırım olabilecek birkaç hisse önermesini istedik.</a:t>
            </a:r>
          </a:p>
        </p:txBody>
      </p:sp>
      <p:pic>
        <p:nvPicPr>
          <p:cNvPr id="7" name="Resim 6" descr="metin, ekran görüntüsü, yazı tipi içeren bir resim&#10;&#10;Açıklama otomatik olarak oluşturuldu">
            <a:extLst>
              <a:ext uri="{FF2B5EF4-FFF2-40B4-BE49-F238E27FC236}">
                <a16:creationId xmlns:a16="http://schemas.microsoft.com/office/drawing/2014/main" id="{D30E0972-0D9F-F48D-8E0F-D7DE7AE975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1064476"/>
            <a:ext cx="6903720" cy="4729048"/>
          </a:xfrm>
          <a:prstGeom prst="rect">
            <a:avLst/>
          </a:prstGeom>
        </p:spPr>
      </p:pic>
    </p:spTree>
    <p:extLst>
      <p:ext uri="{BB962C8B-B14F-4D97-AF65-F5344CB8AC3E}">
        <p14:creationId xmlns:p14="http://schemas.microsoft.com/office/powerpoint/2010/main" val="365968912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D5984C50-CAB8-93F8-1317-8DD2EAD1C05C}"/>
              </a:ext>
            </a:extLst>
          </p:cNvPr>
          <p:cNvSpPr>
            <a:spLocks noGrp="1"/>
          </p:cNvSpPr>
          <p:nvPr>
            <p:ph idx="1"/>
          </p:nvPr>
        </p:nvSpPr>
        <p:spPr>
          <a:xfrm>
            <a:off x="630936" y="2807208"/>
            <a:ext cx="3687064" cy="3410712"/>
          </a:xfrm>
        </p:spPr>
        <p:txBody>
          <a:bodyPr anchor="t">
            <a:normAutofit/>
          </a:bodyPr>
          <a:lstStyle/>
          <a:p>
            <a:r>
              <a:rPr lang="tr-TR" sz="2200" dirty="0"/>
              <a:t>Bu önerdiği hisselerden Tüpraş için geçmişe yönelik bir değerlendirme raporu, kısa süreli risk raporu ve finansal performansını açıklamasını istedik.</a:t>
            </a:r>
          </a:p>
        </p:txBody>
      </p:sp>
      <p:pic>
        <p:nvPicPr>
          <p:cNvPr id="5" name="Resim 4" descr="metin, ekran görüntüsü, yazı tipi içeren bir resim&#10;&#10;Açıklama otomatik olarak oluşturuldu">
            <a:extLst>
              <a:ext uri="{FF2B5EF4-FFF2-40B4-BE49-F238E27FC236}">
                <a16:creationId xmlns:a16="http://schemas.microsoft.com/office/drawing/2014/main" id="{54769950-4405-1693-5657-0F05B0F23F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658882"/>
            <a:ext cx="6903720" cy="5540235"/>
          </a:xfrm>
          <a:prstGeom prst="rect">
            <a:avLst/>
          </a:prstGeom>
        </p:spPr>
      </p:pic>
    </p:spTree>
    <p:extLst>
      <p:ext uri="{BB962C8B-B14F-4D97-AF65-F5344CB8AC3E}">
        <p14:creationId xmlns:p14="http://schemas.microsoft.com/office/powerpoint/2010/main" val="284695378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çerik Yer Tutucusu 2">
            <a:extLst>
              <a:ext uri="{FF2B5EF4-FFF2-40B4-BE49-F238E27FC236}">
                <a16:creationId xmlns:a16="http://schemas.microsoft.com/office/drawing/2014/main" id="{3FB8DA06-60F9-613F-2C49-C610D5D38123}"/>
              </a:ext>
            </a:extLst>
          </p:cNvPr>
          <p:cNvSpPr>
            <a:spLocks noGrp="1"/>
          </p:cNvSpPr>
          <p:nvPr>
            <p:ph idx="1"/>
          </p:nvPr>
        </p:nvSpPr>
        <p:spPr>
          <a:xfrm>
            <a:off x="246550" y="2702053"/>
            <a:ext cx="6894576" cy="3483864"/>
          </a:xfrm>
        </p:spPr>
        <p:txBody>
          <a:bodyPr>
            <a:normAutofit/>
          </a:bodyPr>
          <a:lstStyle/>
          <a:p>
            <a:pPr marL="0" indent="0">
              <a:buNone/>
            </a:pPr>
            <a:r>
              <a:rPr lang="tr-TR" sz="2200" dirty="0"/>
              <a:t>Ardından </a:t>
            </a:r>
            <a:r>
              <a:rPr lang="tr-TR" sz="2200" dirty="0" err="1"/>
              <a:t>ChatGPT’ye</a:t>
            </a:r>
            <a:r>
              <a:rPr lang="tr-TR" sz="2200" dirty="0"/>
              <a:t> bu hisseyi almamızı kesin olarak önerip önermediğini sorduk. Bize kesin bir cevap vermemekle birlikte bu hissenin kısa ve uzun süreçli kazanç getireceğinden bahsetti. Sonuç olarak bu yatırımın bizim risk toleransımıza bağlı olduğunu belirtti ve kararı bize bıraktı.</a:t>
            </a:r>
          </a:p>
          <a:p>
            <a:pPr marL="0" indent="0">
              <a:buNone/>
            </a:pPr>
            <a:r>
              <a:rPr lang="tr-TR" sz="2200" dirty="0"/>
              <a:t>Biz de kendi süzgecimizden geçirip ona güvendik ve Tüpraş alarak </a:t>
            </a:r>
            <a:r>
              <a:rPr lang="tr-TR" sz="2200" dirty="0" err="1"/>
              <a:t>ChatGPT’nin</a:t>
            </a:r>
            <a:r>
              <a:rPr lang="tr-TR" sz="2200" dirty="0"/>
              <a:t> önerisini denemeye karar verdik.</a:t>
            </a:r>
          </a:p>
          <a:p>
            <a:pPr marL="0" indent="0">
              <a:buNone/>
            </a:pPr>
            <a:endParaRPr lang="tr-TR" sz="2200" dirty="0"/>
          </a:p>
        </p:txBody>
      </p:sp>
      <p:pic>
        <p:nvPicPr>
          <p:cNvPr id="14" name="Resim 13" descr="metin, ekran görüntüsü, yazı tipi içeren bir resim&#10;&#10;Açıklama otomatik olarak oluşturuldu">
            <a:extLst>
              <a:ext uri="{FF2B5EF4-FFF2-40B4-BE49-F238E27FC236}">
                <a16:creationId xmlns:a16="http://schemas.microsoft.com/office/drawing/2014/main" id="{1D116D5B-A632-E1A5-0CBA-7ABCE0D500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7678" y="3139345"/>
            <a:ext cx="4680607" cy="3451947"/>
          </a:xfrm>
          <a:prstGeom prst="rect">
            <a:avLst/>
          </a:prstGeom>
        </p:spPr>
      </p:pic>
      <p:pic>
        <p:nvPicPr>
          <p:cNvPr id="11" name="Resim 10" descr="metin, ekran görüntüsü, yazı tipi içeren bir resim&#10;&#10;Açıklama otomatik olarak oluşturuldu">
            <a:extLst>
              <a:ext uri="{FF2B5EF4-FFF2-40B4-BE49-F238E27FC236}">
                <a16:creationId xmlns:a16="http://schemas.microsoft.com/office/drawing/2014/main" id="{C0E0D925-BDEA-D077-79B7-002A293CFD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7678" y="178861"/>
            <a:ext cx="4680607" cy="2960484"/>
          </a:xfrm>
          <a:prstGeom prst="rect">
            <a:avLst/>
          </a:prstGeom>
        </p:spPr>
      </p:pic>
    </p:spTree>
    <p:extLst>
      <p:ext uri="{BB962C8B-B14F-4D97-AF65-F5344CB8AC3E}">
        <p14:creationId xmlns:p14="http://schemas.microsoft.com/office/powerpoint/2010/main" val="274695417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etin kutusu 5">
            <a:extLst>
              <a:ext uri="{FF2B5EF4-FFF2-40B4-BE49-F238E27FC236}">
                <a16:creationId xmlns:a16="http://schemas.microsoft.com/office/drawing/2014/main" id="{E436701E-9A07-61FC-9FA9-A4FDB6D82087}"/>
              </a:ext>
            </a:extLst>
          </p:cNvPr>
          <p:cNvSpPr txBox="1"/>
          <p:nvPr/>
        </p:nvSpPr>
        <p:spPr>
          <a:xfrm>
            <a:off x="640080" y="1276814"/>
            <a:ext cx="2326640" cy="83545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b="1" dirty="0">
                <a:latin typeface="+mj-lt"/>
                <a:ea typeface="+mj-ea"/>
                <a:cs typeface="+mj-cs"/>
              </a:rPr>
              <a:t>1.Deney</a:t>
            </a:r>
          </a:p>
        </p:txBody>
      </p:sp>
      <p:sp>
        <p:nvSpPr>
          <p:cNvPr id="3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CE6A0386-2BD7-6695-565E-DDC1E8117EFB}"/>
              </a:ext>
            </a:extLst>
          </p:cNvPr>
          <p:cNvSpPr>
            <a:spLocks noGrp="1"/>
          </p:cNvSpPr>
          <p:nvPr>
            <p:ph idx="1"/>
          </p:nvPr>
        </p:nvSpPr>
        <p:spPr>
          <a:xfrm>
            <a:off x="640080" y="2706624"/>
            <a:ext cx="6894576" cy="2143942"/>
          </a:xfrm>
        </p:spPr>
        <p:txBody>
          <a:bodyPr vert="horz" lIns="91440" tIns="45720" rIns="91440" bIns="45720" rtlCol="0">
            <a:normAutofit/>
          </a:bodyPr>
          <a:lstStyle/>
          <a:p>
            <a:pPr marL="0"/>
            <a:r>
              <a:rPr lang="en-US" sz="2400" dirty="0" err="1"/>
              <a:t>ChatGpt</a:t>
            </a:r>
            <a:r>
              <a:rPr lang="tr-TR" sz="2400" dirty="0"/>
              <a:t>’</a:t>
            </a:r>
            <a:r>
              <a:rPr lang="en-US" sz="2400" dirty="0" err="1"/>
              <a:t>nin</a:t>
            </a:r>
            <a:r>
              <a:rPr lang="en-US" sz="2400" dirty="0"/>
              <a:t> </a:t>
            </a:r>
            <a:r>
              <a:rPr lang="en-US" sz="2400" dirty="0" err="1"/>
              <a:t>önerisiyle</a:t>
            </a:r>
            <a:r>
              <a:rPr lang="en-US" sz="2400" dirty="0"/>
              <a:t> </a:t>
            </a:r>
            <a:r>
              <a:rPr lang="en-US" sz="2400" dirty="0" err="1"/>
              <a:t>alacağımız</a:t>
            </a:r>
            <a:r>
              <a:rPr lang="en-US" sz="2400" dirty="0"/>
              <a:t> </a:t>
            </a:r>
            <a:r>
              <a:rPr lang="tr-TR" sz="2400" dirty="0"/>
              <a:t>T</a:t>
            </a:r>
            <a:r>
              <a:rPr lang="en-US" sz="2400" dirty="0" err="1"/>
              <a:t>üpraş</a:t>
            </a:r>
            <a:r>
              <a:rPr lang="en-US" sz="2400" dirty="0"/>
              <a:t> </a:t>
            </a:r>
            <a:r>
              <a:rPr lang="en-US" sz="2400" dirty="0" err="1"/>
              <a:t>hisselerini</a:t>
            </a:r>
            <a:r>
              <a:rPr lang="en-US" sz="2400" dirty="0"/>
              <a:t> </a:t>
            </a:r>
            <a:r>
              <a:rPr lang="tr-TR" sz="2400" dirty="0"/>
              <a:t>yaklaşık bir</a:t>
            </a:r>
            <a:r>
              <a:rPr lang="en-US" sz="2400" dirty="0"/>
              <a:t> ay </a:t>
            </a:r>
            <a:r>
              <a:rPr lang="en-US" sz="2400" dirty="0" err="1"/>
              <a:t>boyunca</a:t>
            </a:r>
            <a:r>
              <a:rPr lang="en-US" sz="2400" dirty="0"/>
              <a:t> </a:t>
            </a:r>
            <a:r>
              <a:rPr lang="en-US" sz="2400" dirty="0" err="1"/>
              <a:t>hiçbir</a:t>
            </a:r>
            <a:r>
              <a:rPr lang="en-US" sz="2400" dirty="0"/>
              <a:t> </a:t>
            </a:r>
            <a:r>
              <a:rPr lang="tr-TR" sz="2400" dirty="0"/>
              <a:t>alım satım</a:t>
            </a:r>
            <a:r>
              <a:rPr lang="en-US" sz="2400" dirty="0"/>
              <a:t> </a:t>
            </a:r>
            <a:r>
              <a:rPr lang="en-US" sz="2400" dirty="0" err="1"/>
              <a:t>yapmadan</a:t>
            </a:r>
            <a:r>
              <a:rPr lang="en-US" sz="2400" dirty="0"/>
              <a:t> </a:t>
            </a:r>
            <a:r>
              <a:rPr lang="en-US" sz="2400" dirty="0" err="1"/>
              <a:t>elimizde</a:t>
            </a:r>
            <a:r>
              <a:rPr lang="en-US" sz="2400" dirty="0"/>
              <a:t> </a:t>
            </a:r>
            <a:r>
              <a:rPr lang="en-US" sz="2400" dirty="0" err="1"/>
              <a:t>tutmayı</a:t>
            </a:r>
            <a:r>
              <a:rPr lang="en-US" sz="2400" dirty="0"/>
              <a:t> </a:t>
            </a:r>
            <a:r>
              <a:rPr lang="en-US" sz="2400" dirty="0" err="1"/>
              <a:t>planlıyoruz</a:t>
            </a:r>
            <a:r>
              <a:rPr lang="en-US" sz="2400" dirty="0"/>
              <a:t>. </a:t>
            </a:r>
            <a:r>
              <a:rPr lang="en-US" sz="2400" dirty="0" err="1"/>
              <a:t>Tüpraş</a:t>
            </a:r>
            <a:r>
              <a:rPr lang="en-US" sz="2400" dirty="0"/>
              <a:t> </a:t>
            </a:r>
            <a:r>
              <a:rPr lang="en-US" sz="2400" dirty="0" err="1"/>
              <a:t>hisselerini</a:t>
            </a:r>
            <a:r>
              <a:rPr lang="en-US" sz="2400" dirty="0"/>
              <a:t> </a:t>
            </a:r>
            <a:r>
              <a:rPr lang="tr-TR" sz="2400" dirty="0"/>
              <a:t>Ziraat Borsa uygulamasından fiyatı</a:t>
            </a:r>
            <a:r>
              <a:rPr lang="en-US" sz="2400" dirty="0"/>
              <a:t> 141tl </a:t>
            </a:r>
            <a:r>
              <a:rPr lang="en-US" sz="2400" dirty="0" err="1"/>
              <a:t>olmak</a:t>
            </a:r>
            <a:r>
              <a:rPr lang="en-US" sz="2400" dirty="0"/>
              <a:t> </a:t>
            </a:r>
            <a:r>
              <a:rPr lang="en-US" sz="2400" dirty="0" err="1"/>
              <a:t>üzere</a:t>
            </a:r>
            <a:r>
              <a:rPr lang="en-US" sz="2400" dirty="0"/>
              <a:t> 10 </a:t>
            </a:r>
            <a:r>
              <a:rPr lang="en-US" sz="2400" dirty="0" err="1"/>
              <a:t>adet</a:t>
            </a:r>
            <a:r>
              <a:rPr lang="en-US" sz="2400" dirty="0"/>
              <a:t> </a:t>
            </a:r>
            <a:r>
              <a:rPr lang="en-US" sz="2400" dirty="0" err="1"/>
              <a:t>alarak</a:t>
            </a:r>
            <a:r>
              <a:rPr lang="en-US" sz="2400" dirty="0"/>
              <a:t> 1410 </a:t>
            </a:r>
            <a:r>
              <a:rPr lang="en-US" sz="2400" dirty="0" err="1"/>
              <a:t>tl</a:t>
            </a:r>
            <a:r>
              <a:rPr lang="en-US" sz="2400" dirty="0"/>
              <a:t> </a:t>
            </a:r>
            <a:r>
              <a:rPr lang="en-US" sz="2400" dirty="0" err="1"/>
              <a:t>lik</a:t>
            </a:r>
            <a:r>
              <a:rPr lang="en-US" sz="2400" dirty="0"/>
              <a:t> </a:t>
            </a:r>
            <a:r>
              <a:rPr lang="en-US" sz="2400" dirty="0" err="1"/>
              <a:t>bir</a:t>
            </a:r>
            <a:r>
              <a:rPr lang="en-US" sz="2400" dirty="0"/>
              <a:t> </a:t>
            </a:r>
            <a:r>
              <a:rPr lang="en-US" sz="2400" dirty="0" err="1"/>
              <a:t>yatırımla</a:t>
            </a:r>
            <a:r>
              <a:rPr lang="en-US" sz="2400" dirty="0"/>
              <a:t> </a:t>
            </a:r>
            <a:r>
              <a:rPr lang="en-US" sz="2400" dirty="0" err="1"/>
              <a:t>başladık</a:t>
            </a:r>
            <a:r>
              <a:rPr lang="en-US" sz="2400" dirty="0"/>
              <a:t>.</a:t>
            </a:r>
          </a:p>
        </p:txBody>
      </p:sp>
      <p:pic>
        <p:nvPicPr>
          <p:cNvPr id="8" name="Resim 7" descr="metin, tablet bilgisayar, İletişim Cihazı, küçük alet içeren bir resim&#10;&#10;Açıklama otomatik olarak oluşturuldu">
            <a:extLst>
              <a:ext uri="{FF2B5EF4-FFF2-40B4-BE49-F238E27FC236}">
                <a16:creationId xmlns:a16="http://schemas.microsoft.com/office/drawing/2014/main" id="{0B8B42F5-35A4-209B-E1C2-8A7934383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2676" y="1"/>
            <a:ext cx="4189324" cy="6858000"/>
          </a:xfrm>
          <a:prstGeom prst="rect">
            <a:avLst/>
          </a:prstGeom>
        </p:spPr>
      </p:pic>
      <p:pic>
        <p:nvPicPr>
          <p:cNvPr id="5" name="Resim 4">
            <a:extLst>
              <a:ext uri="{FF2B5EF4-FFF2-40B4-BE49-F238E27FC236}">
                <a16:creationId xmlns:a16="http://schemas.microsoft.com/office/drawing/2014/main" id="{B18ADAE2-DBC0-2DFC-2FBF-4969BBE64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80" y="5022093"/>
            <a:ext cx="5455920" cy="845666"/>
          </a:xfrm>
          <a:prstGeom prst="rect">
            <a:avLst/>
          </a:prstGeom>
          <a:noFill/>
          <a:scene3d>
            <a:camera prst="orthographicFront"/>
            <a:lightRig rig="threePt" dir="t"/>
          </a:scene3d>
          <a:sp3d>
            <a:bevelT w="101600" prst="riblet"/>
          </a:sp3d>
        </p:spPr>
      </p:pic>
    </p:spTree>
    <p:extLst>
      <p:ext uri="{BB962C8B-B14F-4D97-AF65-F5344CB8AC3E}">
        <p14:creationId xmlns:p14="http://schemas.microsoft.com/office/powerpoint/2010/main" val="26860360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FBADC00-5E5E-415A-9E37-321AAA2AD080}">
  <we:reference id="wa200005566" version="3.0.0.2" store="tr-TR"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Gallery</Template>
  <TotalTime>618</TotalTime>
  <Words>1539</Words>
  <Application>Microsoft Office PowerPoint</Application>
  <PresentationFormat>Geniş ekran</PresentationFormat>
  <Paragraphs>128</Paragraphs>
  <Slides>28</Slides>
  <Notes>2</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28</vt:i4>
      </vt:variant>
    </vt:vector>
  </HeadingPairs>
  <TitlesOfParts>
    <vt:vector size="34" baseType="lpstr">
      <vt:lpstr>Aptos</vt:lpstr>
      <vt:lpstr>Aptos Display</vt:lpstr>
      <vt:lpstr>Arial</vt:lpstr>
      <vt:lpstr>Calibri</vt:lpstr>
      <vt:lpstr>Times New Roman</vt:lpstr>
      <vt:lpstr>Office Teması</vt:lpstr>
      <vt:lpstr>Yapay Zeka ile Borsa ve Finans Yönetimi</vt:lpstr>
      <vt:lpstr>PowerPoint Sunusu</vt:lpstr>
      <vt:lpstr>PowerPoint Sunusu</vt:lpstr>
      <vt:lpstr>Proje Görev Dağılımı</vt:lpstr>
      <vt:lpstr>Projede Kullandığımız Yapay Zeka Araçları</vt:lpstr>
      <vt:lpstr>ChatGPT(Bir Yatırım Tavsiyesi Değildir:)</vt:lpstr>
      <vt:lpstr>PowerPoint Sunusu</vt:lpstr>
      <vt:lpstr>PowerPoint Sunusu</vt:lpstr>
      <vt:lpstr>PowerPoint Sunusu</vt:lpstr>
      <vt:lpstr>Deney 1</vt:lpstr>
      <vt:lpstr>Deney 1 Sonucu</vt:lpstr>
      <vt:lpstr>Deney 2: Al-Sat Robotu Yapmak</vt:lpstr>
      <vt:lpstr>PowerPoint Sunusu</vt:lpstr>
      <vt:lpstr>PowerPoint Sunusu</vt:lpstr>
      <vt:lpstr>PowerPoint Sunusu</vt:lpstr>
      <vt:lpstr>PowerPoint Sunusu</vt:lpstr>
      <vt:lpstr>PowerPoint Sunusu</vt:lpstr>
      <vt:lpstr>PowerPoint Sunusu</vt:lpstr>
      <vt:lpstr>PowerPoint Sunusu</vt:lpstr>
      <vt:lpstr>Yapay zeka Ve Etik</vt:lpstr>
      <vt:lpstr>ETİK</vt:lpstr>
      <vt:lpstr>1. Giriş: Yapay Zekanın Finansal Alanlardaki Kullanımı ve Etik Boyut </vt:lpstr>
      <vt:lpstr>2. Yapay Zekanın Etik Riskleri</vt:lpstr>
      <vt:lpstr>3. Verilerin Doğruluğunu ve Güvenilirliğini Kontrol Etme Yöntemleri</vt:lpstr>
      <vt:lpstr>4. Yapay Zekanın Kullanımı: Etik Fırsatlar </vt:lpstr>
      <vt:lpstr>5. Toplumsal Etki ve Kullanıcı Güveni </vt:lpstr>
      <vt:lpstr>6. Sonuç ve Öneriler </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Emirhan Kazım Yücel</dc:creator>
  <cp:lastModifiedBy>Ahmet Tarık Türkmen</cp:lastModifiedBy>
  <cp:revision>33</cp:revision>
  <dcterms:created xsi:type="dcterms:W3CDTF">2024-12-02T07:48:50Z</dcterms:created>
  <dcterms:modified xsi:type="dcterms:W3CDTF">2024-12-03T21:49:01Z</dcterms:modified>
</cp:coreProperties>
</file>